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1" r:id="rId3"/>
    <p:sldId id="272" r:id="rId4"/>
    <p:sldId id="273" r:id="rId5"/>
    <p:sldId id="274" r:id="rId6"/>
    <p:sldId id="275" r:id="rId7"/>
    <p:sldId id="276" r:id="rId8"/>
    <p:sldId id="277" r:id="rId9"/>
    <p:sldId id="278" r:id="rId10"/>
    <p:sldId id="279" r:id="rId11"/>
    <p:sldId id="280" r:id="rId12"/>
    <p:sldId id="282" r:id="rId13"/>
    <p:sldId id="281" r:id="rId14"/>
    <p:sldId id="283" r:id="rId15"/>
    <p:sldId id="284" r:id="rId16"/>
    <p:sldId id="285" r:id="rId17"/>
    <p:sldId id="286" r:id="rId18"/>
    <p:sldId id="288" r:id="rId19"/>
    <p:sldId id="287" r:id="rId20"/>
    <p:sldId id="289" r:id="rId21"/>
    <p:sldId id="290" r:id="rId22"/>
    <p:sldId id="291" r:id="rId23"/>
    <p:sldId id="292" r:id="rId24"/>
    <p:sldId id="293" r:id="rId25"/>
    <p:sldId id="294" r:id="rId26"/>
    <p:sldId id="295" r:id="rId27"/>
    <p:sldId id="296" r:id="rId28"/>
    <p:sldId id="297" r:id="rId29"/>
    <p:sldId id="298" r:id="rId30"/>
    <p:sldId id="299" r:id="rId31"/>
    <p:sldId id="300" r:id="rId32"/>
    <p:sldId id="301" r:id="rId33"/>
    <p:sldId id="302" r:id="rId34"/>
    <p:sldId id="303" r:id="rId35"/>
    <p:sldId id="304" r:id="rId36"/>
    <p:sldId id="305" r:id="rId37"/>
    <p:sldId id="306" r:id="rId38"/>
    <p:sldId id="307" r:id="rId39"/>
    <p:sldId id="308" r:id="rId40"/>
    <p:sldId id="309" r:id="rId41"/>
    <p:sldId id="310" r:id="rId42"/>
    <p:sldId id="311" r:id="rId43"/>
    <p:sldId id="312" r:id="rId44"/>
    <p:sldId id="313" r:id="rId45"/>
    <p:sldId id="314" r:id="rId46"/>
    <p:sldId id="315" r:id="rId47"/>
    <p:sldId id="316" r:id="rId48"/>
    <p:sldId id="317" r:id="rId49"/>
    <p:sldId id="318" r:id="rId50"/>
    <p:sldId id="319" r:id="rId51"/>
    <p:sldId id="320" r:id="rId52"/>
    <p:sldId id="258" r:id="rId53"/>
    <p:sldId id="259" r:id="rId54"/>
    <p:sldId id="257" r:id="rId55"/>
    <p:sldId id="260" r:id="rId56"/>
    <p:sldId id="261" r:id="rId57"/>
    <p:sldId id="262" r:id="rId58"/>
    <p:sldId id="263" r:id="rId59"/>
    <p:sldId id="264" r:id="rId60"/>
    <p:sldId id="265" r:id="rId61"/>
    <p:sldId id="266" r:id="rId62"/>
    <p:sldId id="267" r:id="rId63"/>
    <p:sldId id="268" r:id="rId64"/>
    <p:sldId id="269" r:id="rId65"/>
    <p:sldId id="270"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78249-B313-8465-3D78-DAEABB2964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C192E0-2B88-7A95-7DFF-AB067B903A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104A64-78E5-95D8-5121-7D130AB29CD2}"/>
              </a:ext>
            </a:extLst>
          </p:cNvPr>
          <p:cNvSpPr>
            <a:spLocks noGrp="1"/>
          </p:cNvSpPr>
          <p:nvPr>
            <p:ph type="dt" sz="half" idx="10"/>
          </p:nvPr>
        </p:nvSpPr>
        <p:spPr/>
        <p:txBody>
          <a:bodyPr/>
          <a:lstStyle/>
          <a:p>
            <a:fld id="{F3F39CDE-2D8D-41DB-A976-6FCE8E0B567F}" type="datetimeFigureOut">
              <a:rPr lang="en-US" smtClean="0"/>
              <a:t>1/16/2024</a:t>
            </a:fld>
            <a:endParaRPr lang="en-US"/>
          </a:p>
        </p:txBody>
      </p:sp>
      <p:sp>
        <p:nvSpPr>
          <p:cNvPr id="5" name="Footer Placeholder 4">
            <a:extLst>
              <a:ext uri="{FF2B5EF4-FFF2-40B4-BE49-F238E27FC236}">
                <a16:creationId xmlns:a16="http://schemas.microsoft.com/office/drawing/2014/main" id="{C9A8E0F5-FD03-5EA2-A203-089F3CD38E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8B66D1-8CBD-6A00-374A-A7899E0EB339}"/>
              </a:ext>
            </a:extLst>
          </p:cNvPr>
          <p:cNvSpPr>
            <a:spLocks noGrp="1"/>
          </p:cNvSpPr>
          <p:nvPr>
            <p:ph type="sldNum" sz="quarter" idx="12"/>
          </p:nvPr>
        </p:nvSpPr>
        <p:spPr/>
        <p:txBody>
          <a:bodyPr/>
          <a:lstStyle/>
          <a:p>
            <a:fld id="{8346A7EA-1FF7-4811-A0D7-557ACC53CCE0}" type="slidenum">
              <a:rPr lang="en-US" smtClean="0"/>
              <a:t>‹#›</a:t>
            </a:fld>
            <a:endParaRPr lang="en-US"/>
          </a:p>
        </p:txBody>
      </p:sp>
    </p:spTree>
    <p:extLst>
      <p:ext uri="{BB962C8B-B14F-4D97-AF65-F5344CB8AC3E}">
        <p14:creationId xmlns:p14="http://schemas.microsoft.com/office/powerpoint/2010/main" val="14577288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EB730-3970-BBF3-4150-57D066C4412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A6EE1F-13D4-E008-FE92-77437B7D4C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7B942C-ABB1-F138-8A20-17C9D894A8BE}"/>
              </a:ext>
            </a:extLst>
          </p:cNvPr>
          <p:cNvSpPr>
            <a:spLocks noGrp="1"/>
          </p:cNvSpPr>
          <p:nvPr>
            <p:ph type="dt" sz="half" idx="10"/>
          </p:nvPr>
        </p:nvSpPr>
        <p:spPr/>
        <p:txBody>
          <a:bodyPr/>
          <a:lstStyle/>
          <a:p>
            <a:fld id="{F3F39CDE-2D8D-41DB-A976-6FCE8E0B567F}" type="datetimeFigureOut">
              <a:rPr lang="en-US" smtClean="0"/>
              <a:t>1/16/2024</a:t>
            </a:fld>
            <a:endParaRPr lang="en-US"/>
          </a:p>
        </p:txBody>
      </p:sp>
      <p:sp>
        <p:nvSpPr>
          <p:cNvPr id="5" name="Footer Placeholder 4">
            <a:extLst>
              <a:ext uri="{FF2B5EF4-FFF2-40B4-BE49-F238E27FC236}">
                <a16:creationId xmlns:a16="http://schemas.microsoft.com/office/drawing/2014/main" id="{56D45A1B-C5B7-D41C-63BF-0C0585A581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D5A59F-C55F-7278-0B34-5E5316AE8BEA}"/>
              </a:ext>
            </a:extLst>
          </p:cNvPr>
          <p:cNvSpPr>
            <a:spLocks noGrp="1"/>
          </p:cNvSpPr>
          <p:nvPr>
            <p:ph type="sldNum" sz="quarter" idx="12"/>
          </p:nvPr>
        </p:nvSpPr>
        <p:spPr/>
        <p:txBody>
          <a:bodyPr/>
          <a:lstStyle/>
          <a:p>
            <a:fld id="{8346A7EA-1FF7-4811-A0D7-557ACC53CCE0}" type="slidenum">
              <a:rPr lang="en-US" smtClean="0"/>
              <a:t>‹#›</a:t>
            </a:fld>
            <a:endParaRPr lang="en-US"/>
          </a:p>
        </p:txBody>
      </p:sp>
    </p:spTree>
    <p:extLst>
      <p:ext uri="{BB962C8B-B14F-4D97-AF65-F5344CB8AC3E}">
        <p14:creationId xmlns:p14="http://schemas.microsoft.com/office/powerpoint/2010/main" val="357756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1D3AD9-EB7D-29E6-1160-8F4313E34AC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4CA102A-1F67-8150-D7CC-44DED6B2FA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46EF67-8D16-41ED-FF44-996379A85274}"/>
              </a:ext>
            </a:extLst>
          </p:cNvPr>
          <p:cNvSpPr>
            <a:spLocks noGrp="1"/>
          </p:cNvSpPr>
          <p:nvPr>
            <p:ph type="dt" sz="half" idx="10"/>
          </p:nvPr>
        </p:nvSpPr>
        <p:spPr/>
        <p:txBody>
          <a:bodyPr/>
          <a:lstStyle/>
          <a:p>
            <a:fld id="{F3F39CDE-2D8D-41DB-A976-6FCE8E0B567F}" type="datetimeFigureOut">
              <a:rPr lang="en-US" smtClean="0"/>
              <a:t>1/16/2024</a:t>
            </a:fld>
            <a:endParaRPr lang="en-US"/>
          </a:p>
        </p:txBody>
      </p:sp>
      <p:sp>
        <p:nvSpPr>
          <p:cNvPr id="5" name="Footer Placeholder 4">
            <a:extLst>
              <a:ext uri="{FF2B5EF4-FFF2-40B4-BE49-F238E27FC236}">
                <a16:creationId xmlns:a16="http://schemas.microsoft.com/office/drawing/2014/main" id="{32F90A8B-A8E5-BDAC-C1D7-BD1CF8DE69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52E1C8-0D15-175A-2CEE-E0A138073024}"/>
              </a:ext>
            </a:extLst>
          </p:cNvPr>
          <p:cNvSpPr>
            <a:spLocks noGrp="1"/>
          </p:cNvSpPr>
          <p:nvPr>
            <p:ph type="sldNum" sz="quarter" idx="12"/>
          </p:nvPr>
        </p:nvSpPr>
        <p:spPr/>
        <p:txBody>
          <a:bodyPr/>
          <a:lstStyle/>
          <a:p>
            <a:fld id="{8346A7EA-1FF7-4811-A0D7-557ACC53CCE0}" type="slidenum">
              <a:rPr lang="en-US" smtClean="0"/>
              <a:t>‹#›</a:t>
            </a:fld>
            <a:endParaRPr lang="en-US"/>
          </a:p>
        </p:txBody>
      </p:sp>
    </p:spTree>
    <p:extLst>
      <p:ext uri="{BB962C8B-B14F-4D97-AF65-F5344CB8AC3E}">
        <p14:creationId xmlns:p14="http://schemas.microsoft.com/office/powerpoint/2010/main" val="3913204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89D2F-8D80-1EDA-4B08-BA3AB79369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D7D4CB-3B43-840C-62F2-1006083911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17F3FE-F67D-2C1C-2BF1-4360B3A92E2B}"/>
              </a:ext>
            </a:extLst>
          </p:cNvPr>
          <p:cNvSpPr>
            <a:spLocks noGrp="1"/>
          </p:cNvSpPr>
          <p:nvPr>
            <p:ph type="dt" sz="half" idx="10"/>
          </p:nvPr>
        </p:nvSpPr>
        <p:spPr/>
        <p:txBody>
          <a:bodyPr/>
          <a:lstStyle/>
          <a:p>
            <a:fld id="{F3F39CDE-2D8D-41DB-A976-6FCE8E0B567F}" type="datetimeFigureOut">
              <a:rPr lang="en-US" smtClean="0"/>
              <a:t>1/16/2024</a:t>
            </a:fld>
            <a:endParaRPr lang="en-US"/>
          </a:p>
        </p:txBody>
      </p:sp>
      <p:sp>
        <p:nvSpPr>
          <p:cNvPr id="5" name="Footer Placeholder 4">
            <a:extLst>
              <a:ext uri="{FF2B5EF4-FFF2-40B4-BE49-F238E27FC236}">
                <a16:creationId xmlns:a16="http://schemas.microsoft.com/office/drawing/2014/main" id="{AE5ED70A-7999-B5F9-8044-54AB143A36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4C32CF-22F0-C289-5901-76BC8603D4DE}"/>
              </a:ext>
            </a:extLst>
          </p:cNvPr>
          <p:cNvSpPr>
            <a:spLocks noGrp="1"/>
          </p:cNvSpPr>
          <p:nvPr>
            <p:ph type="sldNum" sz="quarter" idx="12"/>
          </p:nvPr>
        </p:nvSpPr>
        <p:spPr/>
        <p:txBody>
          <a:bodyPr/>
          <a:lstStyle/>
          <a:p>
            <a:fld id="{8346A7EA-1FF7-4811-A0D7-557ACC53CCE0}" type="slidenum">
              <a:rPr lang="en-US" smtClean="0"/>
              <a:t>‹#›</a:t>
            </a:fld>
            <a:endParaRPr lang="en-US"/>
          </a:p>
        </p:txBody>
      </p:sp>
    </p:spTree>
    <p:extLst>
      <p:ext uri="{BB962C8B-B14F-4D97-AF65-F5344CB8AC3E}">
        <p14:creationId xmlns:p14="http://schemas.microsoft.com/office/powerpoint/2010/main" val="4000546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6D631-F670-EE3C-E845-FA8F619F95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472E25-89E6-650E-DD86-71983E89C4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A1D915-4201-549F-C2CA-A444ED4A944E}"/>
              </a:ext>
            </a:extLst>
          </p:cNvPr>
          <p:cNvSpPr>
            <a:spLocks noGrp="1"/>
          </p:cNvSpPr>
          <p:nvPr>
            <p:ph type="dt" sz="half" idx="10"/>
          </p:nvPr>
        </p:nvSpPr>
        <p:spPr/>
        <p:txBody>
          <a:bodyPr/>
          <a:lstStyle/>
          <a:p>
            <a:fld id="{F3F39CDE-2D8D-41DB-A976-6FCE8E0B567F}" type="datetimeFigureOut">
              <a:rPr lang="en-US" smtClean="0"/>
              <a:t>1/16/2024</a:t>
            </a:fld>
            <a:endParaRPr lang="en-US"/>
          </a:p>
        </p:txBody>
      </p:sp>
      <p:sp>
        <p:nvSpPr>
          <p:cNvPr id="5" name="Footer Placeholder 4">
            <a:extLst>
              <a:ext uri="{FF2B5EF4-FFF2-40B4-BE49-F238E27FC236}">
                <a16:creationId xmlns:a16="http://schemas.microsoft.com/office/drawing/2014/main" id="{0270F95D-84A5-D890-88CD-A76BE53577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4A9D7F-4427-C29C-E945-6D79E39442B2}"/>
              </a:ext>
            </a:extLst>
          </p:cNvPr>
          <p:cNvSpPr>
            <a:spLocks noGrp="1"/>
          </p:cNvSpPr>
          <p:nvPr>
            <p:ph type="sldNum" sz="quarter" idx="12"/>
          </p:nvPr>
        </p:nvSpPr>
        <p:spPr/>
        <p:txBody>
          <a:bodyPr/>
          <a:lstStyle/>
          <a:p>
            <a:fld id="{8346A7EA-1FF7-4811-A0D7-557ACC53CCE0}" type="slidenum">
              <a:rPr lang="en-US" smtClean="0"/>
              <a:t>‹#›</a:t>
            </a:fld>
            <a:endParaRPr lang="en-US"/>
          </a:p>
        </p:txBody>
      </p:sp>
    </p:spTree>
    <p:extLst>
      <p:ext uri="{BB962C8B-B14F-4D97-AF65-F5344CB8AC3E}">
        <p14:creationId xmlns:p14="http://schemas.microsoft.com/office/powerpoint/2010/main" val="2069873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2E942-49EC-9736-40E0-1FC965F802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C05A6C-522F-7B19-9185-735BA260B4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3DB260-A69C-6270-73F2-B84FCD387A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2F66C-15C3-49DD-5CAE-B3E14CC35489}"/>
              </a:ext>
            </a:extLst>
          </p:cNvPr>
          <p:cNvSpPr>
            <a:spLocks noGrp="1"/>
          </p:cNvSpPr>
          <p:nvPr>
            <p:ph type="dt" sz="half" idx="10"/>
          </p:nvPr>
        </p:nvSpPr>
        <p:spPr/>
        <p:txBody>
          <a:bodyPr/>
          <a:lstStyle/>
          <a:p>
            <a:fld id="{F3F39CDE-2D8D-41DB-A976-6FCE8E0B567F}" type="datetimeFigureOut">
              <a:rPr lang="en-US" smtClean="0"/>
              <a:t>1/16/2024</a:t>
            </a:fld>
            <a:endParaRPr lang="en-US"/>
          </a:p>
        </p:txBody>
      </p:sp>
      <p:sp>
        <p:nvSpPr>
          <p:cNvPr id="6" name="Footer Placeholder 5">
            <a:extLst>
              <a:ext uri="{FF2B5EF4-FFF2-40B4-BE49-F238E27FC236}">
                <a16:creationId xmlns:a16="http://schemas.microsoft.com/office/drawing/2014/main" id="{00914472-7F42-4D96-E5CE-26B112B387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AEE009-D83D-D296-AB4F-D909F1B102F3}"/>
              </a:ext>
            </a:extLst>
          </p:cNvPr>
          <p:cNvSpPr>
            <a:spLocks noGrp="1"/>
          </p:cNvSpPr>
          <p:nvPr>
            <p:ph type="sldNum" sz="quarter" idx="12"/>
          </p:nvPr>
        </p:nvSpPr>
        <p:spPr/>
        <p:txBody>
          <a:bodyPr/>
          <a:lstStyle/>
          <a:p>
            <a:fld id="{8346A7EA-1FF7-4811-A0D7-557ACC53CCE0}" type="slidenum">
              <a:rPr lang="en-US" smtClean="0"/>
              <a:t>‹#›</a:t>
            </a:fld>
            <a:endParaRPr lang="en-US"/>
          </a:p>
        </p:txBody>
      </p:sp>
    </p:spTree>
    <p:extLst>
      <p:ext uri="{BB962C8B-B14F-4D97-AF65-F5344CB8AC3E}">
        <p14:creationId xmlns:p14="http://schemas.microsoft.com/office/powerpoint/2010/main" val="2399083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9AE16-241A-DF51-1E70-7DD41AD8FCC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6F0C73-6863-FD59-7219-E17677DB00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AC0CC6-E5DF-5D7C-81BA-6FB14FF0FFC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9FF9619-1CBE-3360-94A6-3C7BC0D523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140E660-9FDB-3701-E5C6-0043067003C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6F5B11-D836-D7D5-E1D7-6DB18421E6E6}"/>
              </a:ext>
            </a:extLst>
          </p:cNvPr>
          <p:cNvSpPr>
            <a:spLocks noGrp="1"/>
          </p:cNvSpPr>
          <p:nvPr>
            <p:ph type="dt" sz="half" idx="10"/>
          </p:nvPr>
        </p:nvSpPr>
        <p:spPr/>
        <p:txBody>
          <a:bodyPr/>
          <a:lstStyle/>
          <a:p>
            <a:fld id="{F3F39CDE-2D8D-41DB-A976-6FCE8E0B567F}" type="datetimeFigureOut">
              <a:rPr lang="en-US" smtClean="0"/>
              <a:t>1/16/2024</a:t>
            </a:fld>
            <a:endParaRPr lang="en-US"/>
          </a:p>
        </p:txBody>
      </p:sp>
      <p:sp>
        <p:nvSpPr>
          <p:cNvPr id="8" name="Footer Placeholder 7">
            <a:extLst>
              <a:ext uri="{FF2B5EF4-FFF2-40B4-BE49-F238E27FC236}">
                <a16:creationId xmlns:a16="http://schemas.microsoft.com/office/drawing/2014/main" id="{F5D1648D-C6D9-42E3-EFD5-831BFA79EDA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B143B6-D03C-835E-112C-3D81276427C7}"/>
              </a:ext>
            </a:extLst>
          </p:cNvPr>
          <p:cNvSpPr>
            <a:spLocks noGrp="1"/>
          </p:cNvSpPr>
          <p:nvPr>
            <p:ph type="sldNum" sz="quarter" idx="12"/>
          </p:nvPr>
        </p:nvSpPr>
        <p:spPr/>
        <p:txBody>
          <a:bodyPr/>
          <a:lstStyle/>
          <a:p>
            <a:fld id="{8346A7EA-1FF7-4811-A0D7-557ACC53CCE0}" type="slidenum">
              <a:rPr lang="en-US" smtClean="0"/>
              <a:t>‹#›</a:t>
            </a:fld>
            <a:endParaRPr lang="en-US"/>
          </a:p>
        </p:txBody>
      </p:sp>
    </p:spTree>
    <p:extLst>
      <p:ext uri="{BB962C8B-B14F-4D97-AF65-F5344CB8AC3E}">
        <p14:creationId xmlns:p14="http://schemas.microsoft.com/office/powerpoint/2010/main" val="105699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5A559-3519-57CA-DAE9-F15DA591ECE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AA0976B-8D7F-F89A-8E41-1ADE29AECB72}"/>
              </a:ext>
            </a:extLst>
          </p:cNvPr>
          <p:cNvSpPr>
            <a:spLocks noGrp="1"/>
          </p:cNvSpPr>
          <p:nvPr>
            <p:ph type="dt" sz="half" idx="10"/>
          </p:nvPr>
        </p:nvSpPr>
        <p:spPr/>
        <p:txBody>
          <a:bodyPr/>
          <a:lstStyle/>
          <a:p>
            <a:fld id="{F3F39CDE-2D8D-41DB-A976-6FCE8E0B567F}" type="datetimeFigureOut">
              <a:rPr lang="en-US" smtClean="0"/>
              <a:t>1/16/2024</a:t>
            </a:fld>
            <a:endParaRPr lang="en-US"/>
          </a:p>
        </p:txBody>
      </p:sp>
      <p:sp>
        <p:nvSpPr>
          <p:cNvPr id="4" name="Footer Placeholder 3">
            <a:extLst>
              <a:ext uri="{FF2B5EF4-FFF2-40B4-BE49-F238E27FC236}">
                <a16:creationId xmlns:a16="http://schemas.microsoft.com/office/drawing/2014/main" id="{3DBF23E1-8B1E-2D1A-C886-373E5E739F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A4B03BB-4389-4D4B-2B29-EE6BEC0F8D01}"/>
              </a:ext>
            </a:extLst>
          </p:cNvPr>
          <p:cNvSpPr>
            <a:spLocks noGrp="1"/>
          </p:cNvSpPr>
          <p:nvPr>
            <p:ph type="sldNum" sz="quarter" idx="12"/>
          </p:nvPr>
        </p:nvSpPr>
        <p:spPr/>
        <p:txBody>
          <a:bodyPr/>
          <a:lstStyle/>
          <a:p>
            <a:fld id="{8346A7EA-1FF7-4811-A0D7-557ACC53CCE0}" type="slidenum">
              <a:rPr lang="en-US" smtClean="0"/>
              <a:t>‹#›</a:t>
            </a:fld>
            <a:endParaRPr lang="en-US"/>
          </a:p>
        </p:txBody>
      </p:sp>
    </p:spTree>
    <p:extLst>
      <p:ext uri="{BB962C8B-B14F-4D97-AF65-F5344CB8AC3E}">
        <p14:creationId xmlns:p14="http://schemas.microsoft.com/office/powerpoint/2010/main" val="103103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711C2D-EC39-561A-EAB5-27FEA6E6B8ED}"/>
              </a:ext>
            </a:extLst>
          </p:cNvPr>
          <p:cNvSpPr>
            <a:spLocks noGrp="1"/>
          </p:cNvSpPr>
          <p:nvPr>
            <p:ph type="dt" sz="half" idx="10"/>
          </p:nvPr>
        </p:nvSpPr>
        <p:spPr/>
        <p:txBody>
          <a:bodyPr/>
          <a:lstStyle/>
          <a:p>
            <a:fld id="{F3F39CDE-2D8D-41DB-A976-6FCE8E0B567F}" type="datetimeFigureOut">
              <a:rPr lang="en-US" smtClean="0"/>
              <a:t>1/16/2024</a:t>
            </a:fld>
            <a:endParaRPr lang="en-US"/>
          </a:p>
        </p:txBody>
      </p:sp>
      <p:sp>
        <p:nvSpPr>
          <p:cNvPr id="3" name="Footer Placeholder 2">
            <a:extLst>
              <a:ext uri="{FF2B5EF4-FFF2-40B4-BE49-F238E27FC236}">
                <a16:creationId xmlns:a16="http://schemas.microsoft.com/office/drawing/2014/main" id="{7E74EAB0-4FC7-3F1C-090F-08AFE6473A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426C9D-AA0E-B9F5-E6A1-0E08B1AD3B3C}"/>
              </a:ext>
            </a:extLst>
          </p:cNvPr>
          <p:cNvSpPr>
            <a:spLocks noGrp="1"/>
          </p:cNvSpPr>
          <p:nvPr>
            <p:ph type="sldNum" sz="quarter" idx="12"/>
          </p:nvPr>
        </p:nvSpPr>
        <p:spPr/>
        <p:txBody>
          <a:bodyPr/>
          <a:lstStyle/>
          <a:p>
            <a:fld id="{8346A7EA-1FF7-4811-A0D7-557ACC53CCE0}" type="slidenum">
              <a:rPr lang="en-US" smtClean="0"/>
              <a:t>‹#›</a:t>
            </a:fld>
            <a:endParaRPr lang="en-US"/>
          </a:p>
        </p:txBody>
      </p:sp>
    </p:spTree>
    <p:extLst>
      <p:ext uri="{BB962C8B-B14F-4D97-AF65-F5344CB8AC3E}">
        <p14:creationId xmlns:p14="http://schemas.microsoft.com/office/powerpoint/2010/main" val="409268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26497-B910-6DC0-1007-2742D4128D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AA57C5C-A2AB-BC44-66FF-7DB0061218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0C1EB9-E9A6-929C-D1F3-64F3BFF747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7F8763-28AB-4D32-499B-416C1F02B842}"/>
              </a:ext>
            </a:extLst>
          </p:cNvPr>
          <p:cNvSpPr>
            <a:spLocks noGrp="1"/>
          </p:cNvSpPr>
          <p:nvPr>
            <p:ph type="dt" sz="half" idx="10"/>
          </p:nvPr>
        </p:nvSpPr>
        <p:spPr/>
        <p:txBody>
          <a:bodyPr/>
          <a:lstStyle/>
          <a:p>
            <a:fld id="{F3F39CDE-2D8D-41DB-A976-6FCE8E0B567F}" type="datetimeFigureOut">
              <a:rPr lang="en-US" smtClean="0"/>
              <a:t>1/16/2024</a:t>
            </a:fld>
            <a:endParaRPr lang="en-US"/>
          </a:p>
        </p:txBody>
      </p:sp>
      <p:sp>
        <p:nvSpPr>
          <p:cNvPr id="6" name="Footer Placeholder 5">
            <a:extLst>
              <a:ext uri="{FF2B5EF4-FFF2-40B4-BE49-F238E27FC236}">
                <a16:creationId xmlns:a16="http://schemas.microsoft.com/office/drawing/2014/main" id="{AF71786E-B505-25DA-75D3-25D9EA6DA4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ADD2DF-7817-C707-22F7-605E65D0347E}"/>
              </a:ext>
            </a:extLst>
          </p:cNvPr>
          <p:cNvSpPr>
            <a:spLocks noGrp="1"/>
          </p:cNvSpPr>
          <p:nvPr>
            <p:ph type="sldNum" sz="quarter" idx="12"/>
          </p:nvPr>
        </p:nvSpPr>
        <p:spPr/>
        <p:txBody>
          <a:bodyPr/>
          <a:lstStyle/>
          <a:p>
            <a:fld id="{8346A7EA-1FF7-4811-A0D7-557ACC53CCE0}" type="slidenum">
              <a:rPr lang="en-US" smtClean="0"/>
              <a:t>‹#›</a:t>
            </a:fld>
            <a:endParaRPr lang="en-US"/>
          </a:p>
        </p:txBody>
      </p:sp>
    </p:spTree>
    <p:extLst>
      <p:ext uri="{BB962C8B-B14F-4D97-AF65-F5344CB8AC3E}">
        <p14:creationId xmlns:p14="http://schemas.microsoft.com/office/powerpoint/2010/main" val="3743734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4D851-A444-85BC-22D1-B8F406D720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08A1616-0536-093E-F9A3-13CFC5EF1E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187088-297B-F0C2-31BA-8ED1A125DB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34F80C-FFC0-2A4A-5679-ACD862A9092D}"/>
              </a:ext>
            </a:extLst>
          </p:cNvPr>
          <p:cNvSpPr>
            <a:spLocks noGrp="1"/>
          </p:cNvSpPr>
          <p:nvPr>
            <p:ph type="dt" sz="half" idx="10"/>
          </p:nvPr>
        </p:nvSpPr>
        <p:spPr/>
        <p:txBody>
          <a:bodyPr/>
          <a:lstStyle/>
          <a:p>
            <a:fld id="{F3F39CDE-2D8D-41DB-A976-6FCE8E0B567F}" type="datetimeFigureOut">
              <a:rPr lang="en-US" smtClean="0"/>
              <a:t>1/16/2024</a:t>
            </a:fld>
            <a:endParaRPr lang="en-US"/>
          </a:p>
        </p:txBody>
      </p:sp>
      <p:sp>
        <p:nvSpPr>
          <p:cNvPr id="6" name="Footer Placeholder 5">
            <a:extLst>
              <a:ext uri="{FF2B5EF4-FFF2-40B4-BE49-F238E27FC236}">
                <a16:creationId xmlns:a16="http://schemas.microsoft.com/office/drawing/2014/main" id="{04F96263-440A-D83B-8B4E-EB2304D5BD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B0E9F5-E69E-3963-DFBA-2A2DF0195E3D}"/>
              </a:ext>
            </a:extLst>
          </p:cNvPr>
          <p:cNvSpPr>
            <a:spLocks noGrp="1"/>
          </p:cNvSpPr>
          <p:nvPr>
            <p:ph type="sldNum" sz="quarter" idx="12"/>
          </p:nvPr>
        </p:nvSpPr>
        <p:spPr/>
        <p:txBody>
          <a:bodyPr/>
          <a:lstStyle/>
          <a:p>
            <a:fld id="{8346A7EA-1FF7-4811-A0D7-557ACC53CCE0}" type="slidenum">
              <a:rPr lang="en-US" smtClean="0"/>
              <a:t>‹#›</a:t>
            </a:fld>
            <a:endParaRPr lang="en-US"/>
          </a:p>
        </p:txBody>
      </p:sp>
    </p:spTree>
    <p:extLst>
      <p:ext uri="{BB962C8B-B14F-4D97-AF65-F5344CB8AC3E}">
        <p14:creationId xmlns:p14="http://schemas.microsoft.com/office/powerpoint/2010/main" val="292765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4D93DC-DD70-6555-45BB-5D3616ACD6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9EF057-602F-165B-F4C3-8730F5079D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23F406-DC33-EB46-AA7F-4EC603BD7F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F39CDE-2D8D-41DB-A976-6FCE8E0B567F}" type="datetimeFigureOut">
              <a:rPr lang="en-US" smtClean="0"/>
              <a:t>1/16/2024</a:t>
            </a:fld>
            <a:endParaRPr lang="en-US"/>
          </a:p>
        </p:txBody>
      </p:sp>
      <p:sp>
        <p:nvSpPr>
          <p:cNvPr id="5" name="Footer Placeholder 4">
            <a:extLst>
              <a:ext uri="{FF2B5EF4-FFF2-40B4-BE49-F238E27FC236}">
                <a16:creationId xmlns:a16="http://schemas.microsoft.com/office/drawing/2014/main" id="{32FCF134-7724-8072-49AC-4BD0F20716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2E9344D-4C90-033A-DB0C-3986089A23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46A7EA-1FF7-4811-A0D7-557ACC53CCE0}" type="slidenum">
              <a:rPr lang="en-US" smtClean="0"/>
              <a:t>‹#›</a:t>
            </a:fld>
            <a:endParaRPr lang="en-US"/>
          </a:p>
        </p:txBody>
      </p:sp>
    </p:spTree>
    <p:extLst>
      <p:ext uri="{BB962C8B-B14F-4D97-AF65-F5344CB8AC3E}">
        <p14:creationId xmlns:p14="http://schemas.microsoft.com/office/powerpoint/2010/main" val="11604235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9E82-1E84-49A9-A4B8-F015BC70C38D}"/>
              </a:ext>
            </a:extLst>
          </p:cNvPr>
          <p:cNvSpPr>
            <a:spLocks noGrp="1"/>
          </p:cNvSpPr>
          <p:nvPr>
            <p:ph type="ctrTitle"/>
          </p:nvPr>
        </p:nvSpPr>
        <p:spPr/>
        <p:txBody>
          <a:bodyPr/>
          <a:lstStyle/>
          <a:p>
            <a:r>
              <a:rPr lang="en-US" dirty="0"/>
              <a:t>NLP</a:t>
            </a:r>
          </a:p>
        </p:txBody>
      </p:sp>
      <p:sp>
        <p:nvSpPr>
          <p:cNvPr id="3" name="Subtitle 2">
            <a:extLst>
              <a:ext uri="{FF2B5EF4-FFF2-40B4-BE49-F238E27FC236}">
                <a16:creationId xmlns:a16="http://schemas.microsoft.com/office/drawing/2014/main" id="{43AD3004-9085-AF46-F20B-45FD6D775FB1}"/>
              </a:ext>
            </a:extLst>
          </p:cNvPr>
          <p:cNvSpPr>
            <a:spLocks noGrp="1"/>
          </p:cNvSpPr>
          <p:nvPr>
            <p:ph type="subTitle" idx="1"/>
          </p:nvPr>
        </p:nvSpPr>
        <p:spPr/>
        <p:txBody>
          <a:bodyPr/>
          <a:lstStyle/>
          <a:p>
            <a:r>
              <a:rPr lang="en-US" dirty="0"/>
              <a:t>https://www.youtube.com/watch?v=R-AG4-qZs1A&amp;list=PLeo1K3hjS3uuvuAXhYjV2lMEShq2UYSwX&amp;index=1&amp;t=1s</a:t>
            </a:r>
          </a:p>
        </p:txBody>
      </p:sp>
    </p:spTree>
    <p:extLst>
      <p:ext uri="{BB962C8B-B14F-4D97-AF65-F5344CB8AC3E}">
        <p14:creationId xmlns:p14="http://schemas.microsoft.com/office/powerpoint/2010/main" val="768887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7B1E4-6724-D237-14F3-E084C246F7B9}"/>
              </a:ext>
            </a:extLst>
          </p:cNvPr>
          <p:cNvSpPr>
            <a:spLocks noGrp="1"/>
          </p:cNvSpPr>
          <p:nvPr>
            <p:ph type="title"/>
          </p:nvPr>
        </p:nvSpPr>
        <p:spPr/>
        <p:txBody>
          <a:bodyPr/>
          <a:lstStyle/>
          <a:p>
            <a:r>
              <a:rPr lang="en-IN" dirty="0"/>
              <a:t>Information Retrieval</a:t>
            </a:r>
          </a:p>
        </p:txBody>
      </p:sp>
      <p:sp>
        <p:nvSpPr>
          <p:cNvPr id="3" name="Content Placeholder 2">
            <a:extLst>
              <a:ext uri="{FF2B5EF4-FFF2-40B4-BE49-F238E27FC236}">
                <a16:creationId xmlns:a16="http://schemas.microsoft.com/office/drawing/2014/main" id="{7731949F-05FD-D735-DF1C-57EF1A03F184}"/>
              </a:ext>
            </a:extLst>
          </p:cNvPr>
          <p:cNvSpPr>
            <a:spLocks noGrp="1"/>
          </p:cNvSpPr>
          <p:nvPr>
            <p:ph idx="1"/>
          </p:nvPr>
        </p:nvSpPr>
        <p:spPr/>
        <p:txBody>
          <a:bodyPr/>
          <a:lstStyle/>
          <a:p>
            <a:r>
              <a:rPr lang="en-IN" dirty="0"/>
              <a:t>Best Example is Google search, return the relevant information in sorted order(TF-IDF, BERT)</a:t>
            </a:r>
          </a:p>
        </p:txBody>
      </p:sp>
      <p:pic>
        <p:nvPicPr>
          <p:cNvPr id="5" name="Picture 4">
            <a:extLst>
              <a:ext uri="{FF2B5EF4-FFF2-40B4-BE49-F238E27FC236}">
                <a16:creationId xmlns:a16="http://schemas.microsoft.com/office/drawing/2014/main" id="{C05121DE-A465-23FF-B507-6EDB3ADA4E7B}"/>
              </a:ext>
            </a:extLst>
          </p:cNvPr>
          <p:cNvPicPr>
            <a:picLocks noChangeAspect="1"/>
          </p:cNvPicPr>
          <p:nvPr/>
        </p:nvPicPr>
        <p:blipFill>
          <a:blip r:embed="rId2"/>
          <a:stretch>
            <a:fillRect/>
          </a:stretch>
        </p:blipFill>
        <p:spPr>
          <a:xfrm>
            <a:off x="1564316" y="2638742"/>
            <a:ext cx="6264183" cy="3673158"/>
          </a:xfrm>
          <a:prstGeom prst="rect">
            <a:avLst/>
          </a:prstGeom>
        </p:spPr>
      </p:pic>
    </p:spTree>
    <p:extLst>
      <p:ext uri="{BB962C8B-B14F-4D97-AF65-F5344CB8AC3E}">
        <p14:creationId xmlns:p14="http://schemas.microsoft.com/office/powerpoint/2010/main" val="2946687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994C7-D18C-0F57-2C8D-59EA0BB2F05E}"/>
              </a:ext>
            </a:extLst>
          </p:cNvPr>
          <p:cNvSpPr>
            <a:spLocks noGrp="1"/>
          </p:cNvSpPr>
          <p:nvPr>
            <p:ph type="title"/>
          </p:nvPr>
        </p:nvSpPr>
        <p:spPr>
          <a:xfrm>
            <a:off x="325017" y="473375"/>
            <a:ext cx="10515600" cy="1325563"/>
          </a:xfrm>
        </p:spPr>
        <p:txBody>
          <a:bodyPr/>
          <a:lstStyle/>
          <a:p>
            <a:r>
              <a:rPr lang="en-IN" dirty="0" err="1"/>
              <a:t>ChatBOT</a:t>
            </a:r>
            <a:endParaRPr lang="en-IN" dirty="0"/>
          </a:p>
        </p:txBody>
      </p:sp>
      <p:sp>
        <p:nvSpPr>
          <p:cNvPr id="3" name="Content Placeholder 2">
            <a:extLst>
              <a:ext uri="{FF2B5EF4-FFF2-40B4-BE49-F238E27FC236}">
                <a16:creationId xmlns:a16="http://schemas.microsoft.com/office/drawing/2014/main" id="{DD45C153-73B9-E85C-8434-507F1B5D3A9B}"/>
              </a:ext>
            </a:extLst>
          </p:cNvPr>
          <p:cNvSpPr>
            <a:spLocks noGrp="1"/>
          </p:cNvSpPr>
          <p:nvPr>
            <p:ph idx="1"/>
          </p:nvPr>
        </p:nvSpPr>
        <p:spPr>
          <a:xfrm>
            <a:off x="7520472" y="1825625"/>
            <a:ext cx="3833327" cy="4351338"/>
          </a:xfrm>
        </p:spPr>
        <p:txBody>
          <a:bodyPr/>
          <a:lstStyle/>
          <a:p>
            <a:r>
              <a:rPr lang="en-IN" dirty="0"/>
              <a:t>Simple question and answer with predefined answers</a:t>
            </a:r>
          </a:p>
          <a:p>
            <a:r>
              <a:rPr lang="en-IN" dirty="0"/>
              <a:t>Remembers the previous </a:t>
            </a:r>
            <a:r>
              <a:rPr lang="en-IN" dirty="0" err="1"/>
              <a:t>converstation</a:t>
            </a:r>
            <a:endParaRPr lang="en-IN" dirty="0"/>
          </a:p>
          <a:p>
            <a:r>
              <a:rPr lang="en-IN" dirty="0"/>
              <a:t>Like talking with Friend </a:t>
            </a:r>
            <a:r>
              <a:rPr lang="en-IN" dirty="0" err="1"/>
              <a:t>openended</a:t>
            </a:r>
            <a:r>
              <a:rPr lang="en-IN" dirty="0"/>
              <a:t>, Siri</a:t>
            </a:r>
          </a:p>
        </p:txBody>
      </p:sp>
      <p:pic>
        <p:nvPicPr>
          <p:cNvPr id="5" name="Picture 4">
            <a:extLst>
              <a:ext uri="{FF2B5EF4-FFF2-40B4-BE49-F238E27FC236}">
                <a16:creationId xmlns:a16="http://schemas.microsoft.com/office/drawing/2014/main" id="{05B70509-90BD-A720-C3B1-29E533B3868A}"/>
              </a:ext>
            </a:extLst>
          </p:cNvPr>
          <p:cNvPicPr>
            <a:picLocks noChangeAspect="1"/>
          </p:cNvPicPr>
          <p:nvPr/>
        </p:nvPicPr>
        <p:blipFill>
          <a:blip r:embed="rId2"/>
          <a:stretch>
            <a:fillRect/>
          </a:stretch>
        </p:blipFill>
        <p:spPr>
          <a:xfrm>
            <a:off x="932474" y="1772251"/>
            <a:ext cx="6370872" cy="4458086"/>
          </a:xfrm>
          <a:prstGeom prst="rect">
            <a:avLst/>
          </a:prstGeom>
        </p:spPr>
      </p:pic>
    </p:spTree>
    <p:extLst>
      <p:ext uri="{BB962C8B-B14F-4D97-AF65-F5344CB8AC3E}">
        <p14:creationId xmlns:p14="http://schemas.microsoft.com/office/powerpoint/2010/main" val="4094966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FD70D-3181-B58D-2930-832ED742A70F}"/>
              </a:ext>
            </a:extLst>
          </p:cNvPr>
          <p:cNvSpPr>
            <a:spLocks noGrp="1"/>
          </p:cNvSpPr>
          <p:nvPr>
            <p:ph type="title"/>
          </p:nvPr>
        </p:nvSpPr>
        <p:spPr/>
        <p:txBody>
          <a:bodyPr/>
          <a:lstStyle/>
          <a:p>
            <a:r>
              <a:rPr lang="en-IN" dirty="0"/>
              <a:t>Machine Translation</a:t>
            </a:r>
          </a:p>
        </p:txBody>
      </p:sp>
      <p:sp>
        <p:nvSpPr>
          <p:cNvPr id="3" name="Content Placeholder 2">
            <a:extLst>
              <a:ext uri="{FF2B5EF4-FFF2-40B4-BE49-F238E27FC236}">
                <a16:creationId xmlns:a16="http://schemas.microsoft.com/office/drawing/2014/main" id="{3DF0DD62-ADCD-D922-4383-68645AEE80D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37FAFFF-497D-4788-470A-9BD2C4AB56C2}"/>
              </a:ext>
            </a:extLst>
          </p:cNvPr>
          <p:cNvPicPr>
            <a:picLocks noChangeAspect="1"/>
          </p:cNvPicPr>
          <p:nvPr/>
        </p:nvPicPr>
        <p:blipFill>
          <a:blip r:embed="rId2"/>
          <a:stretch>
            <a:fillRect/>
          </a:stretch>
        </p:blipFill>
        <p:spPr>
          <a:xfrm>
            <a:off x="1123827" y="2624497"/>
            <a:ext cx="6454699" cy="2933954"/>
          </a:xfrm>
          <a:prstGeom prst="rect">
            <a:avLst/>
          </a:prstGeom>
        </p:spPr>
      </p:pic>
    </p:spTree>
    <p:extLst>
      <p:ext uri="{BB962C8B-B14F-4D97-AF65-F5344CB8AC3E}">
        <p14:creationId xmlns:p14="http://schemas.microsoft.com/office/powerpoint/2010/main" val="824451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FD70D-3181-B58D-2930-832ED742A70F}"/>
              </a:ext>
            </a:extLst>
          </p:cNvPr>
          <p:cNvSpPr>
            <a:spLocks noGrp="1"/>
          </p:cNvSpPr>
          <p:nvPr>
            <p:ph type="title"/>
          </p:nvPr>
        </p:nvSpPr>
        <p:spPr/>
        <p:txBody>
          <a:bodyPr/>
          <a:lstStyle/>
          <a:p>
            <a:r>
              <a:rPr lang="en-IN" dirty="0"/>
              <a:t>Machine Translation</a:t>
            </a:r>
          </a:p>
        </p:txBody>
      </p:sp>
      <p:sp>
        <p:nvSpPr>
          <p:cNvPr id="3" name="Content Placeholder 2">
            <a:extLst>
              <a:ext uri="{FF2B5EF4-FFF2-40B4-BE49-F238E27FC236}">
                <a16:creationId xmlns:a16="http://schemas.microsoft.com/office/drawing/2014/main" id="{3DF0DD62-ADCD-D922-4383-68645AEE80D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37FAFFF-497D-4788-470A-9BD2C4AB56C2}"/>
              </a:ext>
            </a:extLst>
          </p:cNvPr>
          <p:cNvPicPr>
            <a:picLocks noChangeAspect="1"/>
          </p:cNvPicPr>
          <p:nvPr/>
        </p:nvPicPr>
        <p:blipFill>
          <a:blip r:embed="rId2"/>
          <a:stretch>
            <a:fillRect/>
          </a:stretch>
        </p:blipFill>
        <p:spPr>
          <a:xfrm>
            <a:off x="1123827" y="2624497"/>
            <a:ext cx="6454699" cy="2933954"/>
          </a:xfrm>
          <a:prstGeom prst="rect">
            <a:avLst/>
          </a:prstGeom>
        </p:spPr>
      </p:pic>
      <p:pic>
        <p:nvPicPr>
          <p:cNvPr id="7" name="Picture 6">
            <a:extLst>
              <a:ext uri="{FF2B5EF4-FFF2-40B4-BE49-F238E27FC236}">
                <a16:creationId xmlns:a16="http://schemas.microsoft.com/office/drawing/2014/main" id="{E6682061-5B30-6B22-ADFB-3B0DC24AED4A}"/>
              </a:ext>
            </a:extLst>
          </p:cNvPr>
          <p:cNvPicPr>
            <a:picLocks noChangeAspect="1"/>
          </p:cNvPicPr>
          <p:nvPr/>
        </p:nvPicPr>
        <p:blipFill>
          <a:blip r:embed="rId3"/>
          <a:stretch>
            <a:fillRect/>
          </a:stretch>
        </p:blipFill>
        <p:spPr>
          <a:xfrm>
            <a:off x="3415004" y="1867612"/>
            <a:ext cx="7165910" cy="4168005"/>
          </a:xfrm>
          <a:prstGeom prst="rect">
            <a:avLst/>
          </a:prstGeom>
        </p:spPr>
      </p:pic>
    </p:spTree>
    <p:extLst>
      <p:ext uri="{BB962C8B-B14F-4D97-AF65-F5344CB8AC3E}">
        <p14:creationId xmlns:p14="http://schemas.microsoft.com/office/powerpoint/2010/main" val="749050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92832-81C2-EFCB-7C89-09F8F5AC1D05}"/>
              </a:ext>
            </a:extLst>
          </p:cNvPr>
          <p:cNvSpPr>
            <a:spLocks noGrp="1"/>
          </p:cNvSpPr>
          <p:nvPr>
            <p:ph type="title"/>
          </p:nvPr>
        </p:nvSpPr>
        <p:spPr/>
        <p:txBody>
          <a:bodyPr/>
          <a:lstStyle/>
          <a:p>
            <a:r>
              <a:rPr lang="en-IN" dirty="0"/>
              <a:t>Language Model</a:t>
            </a:r>
          </a:p>
        </p:txBody>
      </p:sp>
      <p:sp>
        <p:nvSpPr>
          <p:cNvPr id="3" name="Content Placeholder 2">
            <a:extLst>
              <a:ext uri="{FF2B5EF4-FFF2-40B4-BE49-F238E27FC236}">
                <a16:creationId xmlns:a16="http://schemas.microsoft.com/office/drawing/2014/main" id="{0921B5A3-A258-6C5F-0F71-79D938C34EE9}"/>
              </a:ext>
            </a:extLst>
          </p:cNvPr>
          <p:cNvSpPr>
            <a:spLocks noGrp="1"/>
          </p:cNvSpPr>
          <p:nvPr>
            <p:ph idx="1"/>
          </p:nvPr>
        </p:nvSpPr>
        <p:spPr/>
        <p:txBody>
          <a:bodyPr/>
          <a:lstStyle/>
          <a:p>
            <a:r>
              <a:rPr lang="en-IN" dirty="0"/>
              <a:t>Auto completion in Gmail,</a:t>
            </a:r>
          </a:p>
          <a:p>
            <a:r>
              <a:rPr lang="en-IN" dirty="0"/>
              <a:t>Auto completion in google search</a:t>
            </a:r>
          </a:p>
          <a:p>
            <a:r>
              <a:rPr lang="en-IN" dirty="0"/>
              <a:t>Predicts the probability of next words using some statistical models/neural models</a:t>
            </a:r>
          </a:p>
          <a:p>
            <a:r>
              <a:rPr lang="en-IN" dirty="0"/>
              <a:t> </a:t>
            </a:r>
          </a:p>
        </p:txBody>
      </p:sp>
    </p:spTree>
    <p:extLst>
      <p:ext uri="{BB962C8B-B14F-4D97-AF65-F5344CB8AC3E}">
        <p14:creationId xmlns:p14="http://schemas.microsoft.com/office/powerpoint/2010/main" val="15978130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37354-8374-AAF4-19BD-13A526A9E283}"/>
              </a:ext>
            </a:extLst>
          </p:cNvPr>
          <p:cNvSpPr>
            <a:spLocks noGrp="1"/>
          </p:cNvSpPr>
          <p:nvPr>
            <p:ph type="title"/>
          </p:nvPr>
        </p:nvSpPr>
        <p:spPr/>
        <p:txBody>
          <a:bodyPr/>
          <a:lstStyle/>
          <a:p>
            <a:r>
              <a:rPr lang="en-IN" dirty="0"/>
              <a:t>Text Summarization</a:t>
            </a:r>
          </a:p>
        </p:txBody>
      </p:sp>
      <p:sp>
        <p:nvSpPr>
          <p:cNvPr id="3" name="Content Placeholder 2">
            <a:extLst>
              <a:ext uri="{FF2B5EF4-FFF2-40B4-BE49-F238E27FC236}">
                <a16:creationId xmlns:a16="http://schemas.microsoft.com/office/drawing/2014/main" id="{17CDF2CB-DA5F-CBC0-F402-8FE75FF6FA2C}"/>
              </a:ext>
            </a:extLst>
          </p:cNvPr>
          <p:cNvSpPr>
            <a:spLocks noGrp="1"/>
          </p:cNvSpPr>
          <p:nvPr>
            <p:ph idx="1"/>
          </p:nvPr>
        </p:nvSpPr>
        <p:spPr>
          <a:xfrm>
            <a:off x="8201608" y="1825625"/>
            <a:ext cx="3152192" cy="4351338"/>
          </a:xfrm>
        </p:spPr>
        <p:txBody>
          <a:bodyPr/>
          <a:lstStyle/>
          <a:p>
            <a:r>
              <a:rPr lang="en-IN" dirty="0"/>
              <a:t>Coming up with News title</a:t>
            </a:r>
          </a:p>
        </p:txBody>
      </p:sp>
      <p:pic>
        <p:nvPicPr>
          <p:cNvPr id="5" name="Picture 4">
            <a:extLst>
              <a:ext uri="{FF2B5EF4-FFF2-40B4-BE49-F238E27FC236}">
                <a16:creationId xmlns:a16="http://schemas.microsoft.com/office/drawing/2014/main" id="{BDB5192B-992B-54DC-8875-744C24B4B6DC}"/>
              </a:ext>
            </a:extLst>
          </p:cNvPr>
          <p:cNvPicPr>
            <a:picLocks noChangeAspect="1"/>
          </p:cNvPicPr>
          <p:nvPr/>
        </p:nvPicPr>
        <p:blipFill>
          <a:blip r:embed="rId2"/>
          <a:stretch>
            <a:fillRect/>
          </a:stretch>
        </p:blipFill>
        <p:spPr>
          <a:xfrm>
            <a:off x="838200" y="1863699"/>
            <a:ext cx="6881456" cy="4275190"/>
          </a:xfrm>
          <a:prstGeom prst="rect">
            <a:avLst/>
          </a:prstGeom>
        </p:spPr>
      </p:pic>
    </p:spTree>
    <p:extLst>
      <p:ext uri="{BB962C8B-B14F-4D97-AF65-F5344CB8AC3E}">
        <p14:creationId xmlns:p14="http://schemas.microsoft.com/office/powerpoint/2010/main" val="19633566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7F3A3-A0A5-0F23-AFD3-85F495AB654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AC28689-AA65-A108-F690-FEE2081F82D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2343207-F215-97F4-DBFB-ED029E927605}"/>
              </a:ext>
            </a:extLst>
          </p:cNvPr>
          <p:cNvPicPr>
            <a:picLocks noChangeAspect="1"/>
          </p:cNvPicPr>
          <p:nvPr/>
        </p:nvPicPr>
        <p:blipFill>
          <a:blip r:embed="rId2"/>
          <a:stretch>
            <a:fillRect/>
          </a:stretch>
        </p:blipFill>
        <p:spPr>
          <a:xfrm>
            <a:off x="700003" y="234406"/>
            <a:ext cx="10510813" cy="5653308"/>
          </a:xfrm>
          <a:prstGeom prst="rect">
            <a:avLst/>
          </a:prstGeom>
        </p:spPr>
      </p:pic>
    </p:spTree>
    <p:extLst>
      <p:ext uri="{BB962C8B-B14F-4D97-AF65-F5344CB8AC3E}">
        <p14:creationId xmlns:p14="http://schemas.microsoft.com/office/powerpoint/2010/main" val="100862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A30BA-EA73-E53B-8045-CA28A959C595}"/>
              </a:ext>
            </a:extLst>
          </p:cNvPr>
          <p:cNvSpPr>
            <a:spLocks noGrp="1"/>
          </p:cNvSpPr>
          <p:nvPr>
            <p:ph type="title"/>
          </p:nvPr>
        </p:nvSpPr>
        <p:spPr/>
        <p:txBody>
          <a:bodyPr/>
          <a:lstStyle/>
          <a:p>
            <a:r>
              <a:rPr lang="en-IN" dirty="0"/>
              <a:t>Text Classification</a:t>
            </a:r>
          </a:p>
        </p:txBody>
      </p:sp>
      <p:sp>
        <p:nvSpPr>
          <p:cNvPr id="3" name="Content Placeholder 2">
            <a:extLst>
              <a:ext uri="{FF2B5EF4-FFF2-40B4-BE49-F238E27FC236}">
                <a16:creationId xmlns:a16="http://schemas.microsoft.com/office/drawing/2014/main" id="{93ED5087-DCDC-ECB7-E135-EC73BF566164}"/>
              </a:ext>
            </a:extLst>
          </p:cNvPr>
          <p:cNvSpPr>
            <a:spLocks noGrp="1"/>
          </p:cNvSpPr>
          <p:nvPr>
            <p:ph idx="1"/>
          </p:nvPr>
        </p:nvSpPr>
        <p:spPr/>
        <p:txBody>
          <a:bodyPr/>
          <a:lstStyle/>
          <a:p>
            <a:r>
              <a:rPr lang="en-IN" dirty="0"/>
              <a:t>Find High priority topic, Ticket management system</a:t>
            </a:r>
          </a:p>
        </p:txBody>
      </p:sp>
      <p:pic>
        <p:nvPicPr>
          <p:cNvPr id="7" name="Picture 6">
            <a:extLst>
              <a:ext uri="{FF2B5EF4-FFF2-40B4-BE49-F238E27FC236}">
                <a16:creationId xmlns:a16="http://schemas.microsoft.com/office/drawing/2014/main" id="{0765DFE8-33D4-62D1-CE4E-C4C5B156646D}"/>
              </a:ext>
            </a:extLst>
          </p:cNvPr>
          <p:cNvPicPr>
            <a:picLocks noChangeAspect="1"/>
          </p:cNvPicPr>
          <p:nvPr/>
        </p:nvPicPr>
        <p:blipFill>
          <a:blip r:embed="rId2"/>
          <a:stretch>
            <a:fillRect/>
          </a:stretch>
        </p:blipFill>
        <p:spPr>
          <a:xfrm>
            <a:off x="1023851" y="2427529"/>
            <a:ext cx="9547137" cy="3590813"/>
          </a:xfrm>
          <a:prstGeom prst="rect">
            <a:avLst/>
          </a:prstGeom>
        </p:spPr>
      </p:pic>
    </p:spTree>
    <p:extLst>
      <p:ext uri="{BB962C8B-B14F-4D97-AF65-F5344CB8AC3E}">
        <p14:creationId xmlns:p14="http://schemas.microsoft.com/office/powerpoint/2010/main" val="2544832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7D802-D713-9207-B90C-00E77E7D163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40088E7-F086-CCE6-E1E9-42BEA4F45EA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02914AF-F3B8-AFBA-F646-374BFE86C4C8}"/>
              </a:ext>
            </a:extLst>
          </p:cNvPr>
          <p:cNvPicPr>
            <a:picLocks noChangeAspect="1"/>
          </p:cNvPicPr>
          <p:nvPr/>
        </p:nvPicPr>
        <p:blipFill>
          <a:blip r:embed="rId2"/>
          <a:stretch>
            <a:fillRect/>
          </a:stretch>
        </p:blipFill>
        <p:spPr>
          <a:xfrm>
            <a:off x="692625" y="826255"/>
            <a:ext cx="9835896" cy="5205490"/>
          </a:xfrm>
          <a:prstGeom prst="rect">
            <a:avLst/>
          </a:prstGeom>
        </p:spPr>
      </p:pic>
    </p:spTree>
    <p:extLst>
      <p:ext uri="{BB962C8B-B14F-4D97-AF65-F5344CB8AC3E}">
        <p14:creationId xmlns:p14="http://schemas.microsoft.com/office/powerpoint/2010/main" val="2157854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A30BA-EA73-E53B-8045-CA28A959C595}"/>
              </a:ext>
            </a:extLst>
          </p:cNvPr>
          <p:cNvSpPr>
            <a:spLocks noGrp="1"/>
          </p:cNvSpPr>
          <p:nvPr>
            <p:ph type="title"/>
          </p:nvPr>
        </p:nvSpPr>
        <p:spPr/>
        <p:txBody>
          <a:bodyPr/>
          <a:lstStyle/>
          <a:p>
            <a:r>
              <a:rPr lang="en-IN" dirty="0"/>
              <a:t>Text Classification</a:t>
            </a:r>
          </a:p>
        </p:txBody>
      </p:sp>
      <p:sp>
        <p:nvSpPr>
          <p:cNvPr id="3" name="Content Placeholder 2">
            <a:extLst>
              <a:ext uri="{FF2B5EF4-FFF2-40B4-BE49-F238E27FC236}">
                <a16:creationId xmlns:a16="http://schemas.microsoft.com/office/drawing/2014/main" id="{93ED5087-DCDC-ECB7-E135-EC73BF56616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E02B887-108E-6493-A533-44A3A77EADFF}"/>
              </a:ext>
            </a:extLst>
          </p:cNvPr>
          <p:cNvPicPr>
            <a:picLocks noChangeAspect="1"/>
          </p:cNvPicPr>
          <p:nvPr/>
        </p:nvPicPr>
        <p:blipFill>
          <a:blip r:embed="rId2"/>
          <a:stretch>
            <a:fillRect/>
          </a:stretch>
        </p:blipFill>
        <p:spPr>
          <a:xfrm>
            <a:off x="753886" y="1867613"/>
            <a:ext cx="8698023" cy="4493978"/>
          </a:xfrm>
          <a:prstGeom prst="rect">
            <a:avLst/>
          </a:prstGeom>
        </p:spPr>
      </p:pic>
    </p:spTree>
    <p:extLst>
      <p:ext uri="{BB962C8B-B14F-4D97-AF65-F5344CB8AC3E}">
        <p14:creationId xmlns:p14="http://schemas.microsoft.com/office/powerpoint/2010/main" val="3874388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F90F-B6FA-FBA2-7079-467117AA73A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58E2849-DAD2-0733-AE19-4439100BB3C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71332A7-7CED-B141-602A-BE4AD3788400}"/>
              </a:ext>
            </a:extLst>
          </p:cNvPr>
          <p:cNvPicPr>
            <a:picLocks noChangeAspect="1"/>
          </p:cNvPicPr>
          <p:nvPr/>
        </p:nvPicPr>
        <p:blipFill>
          <a:blip r:embed="rId2"/>
          <a:stretch>
            <a:fillRect/>
          </a:stretch>
        </p:blipFill>
        <p:spPr>
          <a:xfrm>
            <a:off x="912366" y="1410532"/>
            <a:ext cx="9639300" cy="3752850"/>
          </a:xfrm>
          <a:prstGeom prst="rect">
            <a:avLst/>
          </a:prstGeom>
        </p:spPr>
      </p:pic>
    </p:spTree>
    <p:extLst>
      <p:ext uri="{BB962C8B-B14F-4D97-AF65-F5344CB8AC3E}">
        <p14:creationId xmlns:p14="http://schemas.microsoft.com/office/powerpoint/2010/main" val="2302679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22B0C-A52F-7965-3F8C-B56852B9B61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D88277D-766A-FFE1-5511-7217DD48B2E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800DBE0-78C0-1113-E758-0A0E87BF8117}"/>
              </a:ext>
            </a:extLst>
          </p:cNvPr>
          <p:cNvPicPr>
            <a:picLocks noChangeAspect="1"/>
          </p:cNvPicPr>
          <p:nvPr/>
        </p:nvPicPr>
        <p:blipFill>
          <a:blip r:embed="rId2"/>
          <a:stretch>
            <a:fillRect/>
          </a:stretch>
        </p:blipFill>
        <p:spPr>
          <a:xfrm>
            <a:off x="913516" y="365125"/>
            <a:ext cx="8053202" cy="5867042"/>
          </a:xfrm>
          <a:prstGeom prst="rect">
            <a:avLst/>
          </a:prstGeom>
        </p:spPr>
      </p:pic>
    </p:spTree>
    <p:extLst>
      <p:ext uri="{BB962C8B-B14F-4D97-AF65-F5344CB8AC3E}">
        <p14:creationId xmlns:p14="http://schemas.microsoft.com/office/powerpoint/2010/main" val="19791843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177D8-A083-4953-702B-7C7E4B832D3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3181CA0-E1B5-8676-DE12-9189420E27D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BBFCB09-5609-C3EB-613D-C2513DEE5DB9}"/>
              </a:ext>
            </a:extLst>
          </p:cNvPr>
          <p:cNvPicPr>
            <a:picLocks noChangeAspect="1"/>
          </p:cNvPicPr>
          <p:nvPr/>
        </p:nvPicPr>
        <p:blipFill>
          <a:blip r:embed="rId2"/>
          <a:stretch>
            <a:fillRect/>
          </a:stretch>
        </p:blipFill>
        <p:spPr>
          <a:xfrm>
            <a:off x="1011467" y="365125"/>
            <a:ext cx="9261537" cy="5826507"/>
          </a:xfrm>
          <a:prstGeom prst="rect">
            <a:avLst/>
          </a:prstGeom>
        </p:spPr>
      </p:pic>
    </p:spTree>
    <p:extLst>
      <p:ext uri="{BB962C8B-B14F-4D97-AF65-F5344CB8AC3E}">
        <p14:creationId xmlns:p14="http://schemas.microsoft.com/office/powerpoint/2010/main" val="2488950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E2612-ECFC-2386-4D7B-8BA64C37A33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846DF6B-68B2-02A0-4742-DE17695DD0F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FD266D8-0CB3-8463-C6F5-FBC252BAFF49}"/>
              </a:ext>
            </a:extLst>
          </p:cNvPr>
          <p:cNvPicPr>
            <a:picLocks noChangeAspect="1"/>
          </p:cNvPicPr>
          <p:nvPr/>
        </p:nvPicPr>
        <p:blipFill>
          <a:blip r:embed="rId2"/>
          <a:stretch>
            <a:fillRect/>
          </a:stretch>
        </p:blipFill>
        <p:spPr>
          <a:xfrm>
            <a:off x="838200" y="365125"/>
            <a:ext cx="9981144" cy="5690442"/>
          </a:xfrm>
          <a:prstGeom prst="rect">
            <a:avLst/>
          </a:prstGeom>
        </p:spPr>
      </p:pic>
    </p:spTree>
    <p:extLst>
      <p:ext uri="{BB962C8B-B14F-4D97-AF65-F5344CB8AC3E}">
        <p14:creationId xmlns:p14="http://schemas.microsoft.com/office/powerpoint/2010/main" val="745901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41099-24D7-327B-5E94-4DCC9FE0FA4A}"/>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2FF69C77-7256-885B-F989-E7EA413B8FE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355BD48-C66A-AB43-47BE-5AA6AC081EC4}"/>
              </a:ext>
            </a:extLst>
          </p:cNvPr>
          <p:cNvPicPr>
            <a:picLocks noChangeAspect="1"/>
          </p:cNvPicPr>
          <p:nvPr/>
        </p:nvPicPr>
        <p:blipFill>
          <a:blip r:embed="rId2"/>
          <a:stretch>
            <a:fillRect/>
          </a:stretch>
        </p:blipFill>
        <p:spPr>
          <a:xfrm>
            <a:off x="1171150" y="681037"/>
            <a:ext cx="8859258" cy="4818417"/>
          </a:xfrm>
          <a:prstGeom prst="rect">
            <a:avLst/>
          </a:prstGeom>
        </p:spPr>
      </p:pic>
    </p:spTree>
    <p:extLst>
      <p:ext uri="{BB962C8B-B14F-4D97-AF65-F5344CB8AC3E}">
        <p14:creationId xmlns:p14="http://schemas.microsoft.com/office/powerpoint/2010/main" val="916956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07134-0487-4C8A-254F-6AD5DEB2C5C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881F194-0BFC-F0CF-5233-FBD3222E6025}"/>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9EDC5406-4255-C2E5-668B-EC28E4E806CD}"/>
              </a:ext>
            </a:extLst>
          </p:cNvPr>
          <p:cNvPicPr>
            <a:picLocks noChangeAspect="1"/>
          </p:cNvPicPr>
          <p:nvPr/>
        </p:nvPicPr>
        <p:blipFill>
          <a:blip r:embed="rId2"/>
          <a:stretch>
            <a:fillRect/>
          </a:stretch>
        </p:blipFill>
        <p:spPr>
          <a:xfrm>
            <a:off x="868669" y="1423727"/>
            <a:ext cx="10485131" cy="3652125"/>
          </a:xfrm>
          <a:prstGeom prst="rect">
            <a:avLst/>
          </a:prstGeom>
        </p:spPr>
      </p:pic>
    </p:spTree>
    <p:extLst>
      <p:ext uri="{BB962C8B-B14F-4D97-AF65-F5344CB8AC3E}">
        <p14:creationId xmlns:p14="http://schemas.microsoft.com/office/powerpoint/2010/main" val="25598514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B5A0E-E195-B741-F60D-1FB61C22AA8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136411A-D525-5135-39BB-18ED053DF1A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D471D51-A262-D355-23FA-F016CC859372}"/>
              </a:ext>
            </a:extLst>
          </p:cNvPr>
          <p:cNvPicPr>
            <a:picLocks noChangeAspect="1"/>
          </p:cNvPicPr>
          <p:nvPr/>
        </p:nvPicPr>
        <p:blipFill>
          <a:blip r:embed="rId2"/>
          <a:stretch>
            <a:fillRect/>
          </a:stretch>
        </p:blipFill>
        <p:spPr>
          <a:xfrm>
            <a:off x="838200" y="1227825"/>
            <a:ext cx="8512744" cy="2625717"/>
          </a:xfrm>
          <a:prstGeom prst="rect">
            <a:avLst/>
          </a:prstGeom>
        </p:spPr>
      </p:pic>
    </p:spTree>
    <p:extLst>
      <p:ext uri="{BB962C8B-B14F-4D97-AF65-F5344CB8AC3E}">
        <p14:creationId xmlns:p14="http://schemas.microsoft.com/office/powerpoint/2010/main" val="42299360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08EC5-1A99-29F8-9C50-EA224F079F1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AC24518-645C-B895-C2AB-923C2A94627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7D76118-17DF-46C4-CE99-80A36CBEF342}"/>
              </a:ext>
            </a:extLst>
          </p:cNvPr>
          <p:cNvPicPr>
            <a:picLocks noChangeAspect="1"/>
          </p:cNvPicPr>
          <p:nvPr/>
        </p:nvPicPr>
        <p:blipFill>
          <a:blip r:embed="rId2"/>
          <a:stretch>
            <a:fillRect/>
          </a:stretch>
        </p:blipFill>
        <p:spPr>
          <a:xfrm>
            <a:off x="519895" y="439769"/>
            <a:ext cx="10111731" cy="4757381"/>
          </a:xfrm>
          <a:prstGeom prst="rect">
            <a:avLst/>
          </a:prstGeom>
        </p:spPr>
      </p:pic>
    </p:spTree>
    <p:extLst>
      <p:ext uri="{BB962C8B-B14F-4D97-AF65-F5344CB8AC3E}">
        <p14:creationId xmlns:p14="http://schemas.microsoft.com/office/powerpoint/2010/main" val="1750488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BAF85-80CA-4082-F078-AFD1C34AE0D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A720D62-2017-9ACE-1469-A4BC638FB605}"/>
              </a:ext>
            </a:extLst>
          </p:cNvPr>
          <p:cNvSpPr>
            <a:spLocks noGrp="1"/>
          </p:cNvSpPr>
          <p:nvPr>
            <p:ph idx="1"/>
          </p:nvPr>
        </p:nvSpPr>
        <p:spPr/>
        <p:txBody>
          <a:bodyPr/>
          <a:lstStyle/>
          <a:p>
            <a:endParaRPr lang="en-IN" dirty="0"/>
          </a:p>
        </p:txBody>
      </p:sp>
      <p:pic>
        <p:nvPicPr>
          <p:cNvPr id="7" name="Picture 6">
            <a:extLst>
              <a:ext uri="{FF2B5EF4-FFF2-40B4-BE49-F238E27FC236}">
                <a16:creationId xmlns:a16="http://schemas.microsoft.com/office/drawing/2014/main" id="{D5ACD9DE-3D67-5161-DC2D-E9DD0E9EADD5}"/>
              </a:ext>
            </a:extLst>
          </p:cNvPr>
          <p:cNvPicPr>
            <a:picLocks noChangeAspect="1"/>
          </p:cNvPicPr>
          <p:nvPr/>
        </p:nvPicPr>
        <p:blipFill>
          <a:blip r:embed="rId2"/>
          <a:stretch>
            <a:fillRect/>
          </a:stretch>
        </p:blipFill>
        <p:spPr>
          <a:xfrm>
            <a:off x="1939587" y="906607"/>
            <a:ext cx="7575532" cy="4841049"/>
          </a:xfrm>
          <a:prstGeom prst="rect">
            <a:avLst/>
          </a:prstGeom>
        </p:spPr>
      </p:pic>
    </p:spTree>
    <p:extLst>
      <p:ext uri="{BB962C8B-B14F-4D97-AF65-F5344CB8AC3E}">
        <p14:creationId xmlns:p14="http://schemas.microsoft.com/office/powerpoint/2010/main" val="26017882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2F66B-E783-4B8B-0CDD-FCF4CC9053B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DF3E868-A7B3-9611-9D24-77244EC1FF8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88D7C8A-C91A-C0EC-F507-B12DDC93FEFB}"/>
              </a:ext>
            </a:extLst>
          </p:cNvPr>
          <p:cNvPicPr>
            <a:picLocks noChangeAspect="1"/>
          </p:cNvPicPr>
          <p:nvPr/>
        </p:nvPicPr>
        <p:blipFill>
          <a:blip r:embed="rId2"/>
          <a:stretch>
            <a:fillRect/>
          </a:stretch>
        </p:blipFill>
        <p:spPr>
          <a:xfrm>
            <a:off x="543183" y="473582"/>
            <a:ext cx="10810617" cy="5395373"/>
          </a:xfrm>
          <a:prstGeom prst="rect">
            <a:avLst/>
          </a:prstGeom>
        </p:spPr>
      </p:pic>
    </p:spTree>
    <p:extLst>
      <p:ext uri="{BB962C8B-B14F-4D97-AF65-F5344CB8AC3E}">
        <p14:creationId xmlns:p14="http://schemas.microsoft.com/office/powerpoint/2010/main" val="2289954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466A-84C3-E80E-037D-F1D9679A774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83D7862-A499-0407-C7E6-74BFEFD6C6E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279B57B-3B87-D484-8083-A1611E9A787C}"/>
              </a:ext>
            </a:extLst>
          </p:cNvPr>
          <p:cNvPicPr>
            <a:picLocks noChangeAspect="1"/>
          </p:cNvPicPr>
          <p:nvPr/>
        </p:nvPicPr>
        <p:blipFill>
          <a:blip r:embed="rId2"/>
          <a:stretch>
            <a:fillRect/>
          </a:stretch>
        </p:blipFill>
        <p:spPr>
          <a:xfrm>
            <a:off x="1823715" y="365125"/>
            <a:ext cx="7497567" cy="5176892"/>
          </a:xfrm>
          <a:prstGeom prst="rect">
            <a:avLst/>
          </a:prstGeom>
        </p:spPr>
      </p:pic>
    </p:spTree>
    <p:extLst>
      <p:ext uri="{BB962C8B-B14F-4D97-AF65-F5344CB8AC3E}">
        <p14:creationId xmlns:p14="http://schemas.microsoft.com/office/powerpoint/2010/main" val="1727566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E3E79-A124-6D4A-A45A-7BB3CBC899E1}"/>
              </a:ext>
            </a:extLst>
          </p:cNvPr>
          <p:cNvSpPr>
            <a:spLocks noGrp="1"/>
          </p:cNvSpPr>
          <p:nvPr>
            <p:ph type="title"/>
          </p:nvPr>
        </p:nvSpPr>
        <p:spPr/>
        <p:txBody>
          <a:bodyPr/>
          <a:lstStyle/>
          <a:p>
            <a:r>
              <a:rPr lang="en-IN" dirty="0"/>
              <a:t>Text Classification</a:t>
            </a:r>
          </a:p>
        </p:txBody>
      </p:sp>
      <p:sp>
        <p:nvSpPr>
          <p:cNvPr id="3" name="Content Placeholder 2">
            <a:extLst>
              <a:ext uri="{FF2B5EF4-FFF2-40B4-BE49-F238E27FC236}">
                <a16:creationId xmlns:a16="http://schemas.microsoft.com/office/drawing/2014/main" id="{DDDBF237-B240-9890-3CA8-57C6C7EB9F0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80D05E0-5320-83B9-F80F-FBCEEC22332D}"/>
              </a:ext>
            </a:extLst>
          </p:cNvPr>
          <p:cNvPicPr>
            <a:picLocks noChangeAspect="1"/>
          </p:cNvPicPr>
          <p:nvPr/>
        </p:nvPicPr>
        <p:blipFill>
          <a:blip r:embed="rId2"/>
          <a:stretch>
            <a:fillRect/>
          </a:stretch>
        </p:blipFill>
        <p:spPr>
          <a:xfrm>
            <a:off x="712418" y="1522736"/>
            <a:ext cx="10360933" cy="4486275"/>
          </a:xfrm>
          <a:prstGeom prst="rect">
            <a:avLst/>
          </a:prstGeom>
        </p:spPr>
      </p:pic>
    </p:spTree>
    <p:extLst>
      <p:ext uri="{BB962C8B-B14F-4D97-AF65-F5344CB8AC3E}">
        <p14:creationId xmlns:p14="http://schemas.microsoft.com/office/powerpoint/2010/main" val="29168086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36563-A092-7230-6AAE-4E6874217BF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4D85714-E04C-8374-D596-E76043DDF74B}"/>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8055E6CC-888F-11C0-604E-0D1F44B939D3}"/>
              </a:ext>
            </a:extLst>
          </p:cNvPr>
          <p:cNvPicPr>
            <a:picLocks noChangeAspect="1"/>
          </p:cNvPicPr>
          <p:nvPr/>
        </p:nvPicPr>
        <p:blipFill>
          <a:blip r:embed="rId2"/>
          <a:stretch>
            <a:fillRect/>
          </a:stretch>
        </p:blipFill>
        <p:spPr>
          <a:xfrm>
            <a:off x="483636" y="865773"/>
            <a:ext cx="10756213" cy="3631582"/>
          </a:xfrm>
          <a:prstGeom prst="rect">
            <a:avLst/>
          </a:prstGeom>
        </p:spPr>
      </p:pic>
    </p:spTree>
    <p:extLst>
      <p:ext uri="{BB962C8B-B14F-4D97-AF65-F5344CB8AC3E}">
        <p14:creationId xmlns:p14="http://schemas.microsoft.com/office/powerpoint/2010/main" val="25685496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ED7F-A22B-8CE6-8AFC-70261CDD2FCF}"/>
              </a:ext>
            </a:extLst>
          </p:cNvPr>
          <p:cNvSpPr>
            <a:spLocks noGrp="1"/>
          </p:cNvSpPr>
          <p:nvPr>
            <p:ph type="title"/>
          </p:nvPr>
        </p:nvSpPr>
        <p:spPr/>
        <p:txBody>
          <a:bodyPr/>
          <a:lstStyle/>
          <a:p>
            <a:r>
              <a:rPr lang="en-IN" dirty="0"/>
              <a:t>Sentence and Word </a:t>
            </a:r>
            <a:r>
              <a:rPr lang="en-IN" dirty="0" err="1"/>
              <a:t>Tokenanization</a:t>
            </a:r>
            <a:endParaRPr lang="en-IN" dirty="0"/>
          </a:p>
        </p:txBody>
      </p:sp>
      <p:sp>
        <p:nvSpPr>
          <p:cNvPr id="3" name="Content Placeholder 2">
            <a:extLst>
              <a:ext uri="{FF2B5EF4-FFF2-40B4-BE49-F238E27FC236}">
                <a16:creationId xmlns:a16="http://schemas.microsoft.com/office/drawing/2014/main" id="{FB0A69E2-B4BF-054B-6D7C-8B42D9197D30}"/>
              </a:ext>
            </a:extLst>
          </p:cNvPr>
          <p:cNvSpPr>
            <a:spLocks noGrp="1"/>
          </p:cNvSpPr>
          <p:nvPr>
            <p:ph idx="1"/>
          </p:nvPr>
        </p:nvSpPr>
        <p:spPr/>
        <p:txBody>
          <a:bodyPr/>
          <a:lstStyle/>
          <a:p>
            <a:r>
              <a:rPr lang="en-IN" dirty="0"/>
              <a:t>Spacy(Object Oriented, new Library, best algo) and NLTK(String Oriented, Old Library, manual DSLR)</a:t>
            </a:r>
          </a:p>
          <a:p>
            <a:endParaRPr lang="en-IN" dirty="0"/>
          </a:p>
        </p:txBody>
      </p:sp>
      <p:pic>
        <p:nvPicPr>
          <p:cNvPr id="5" name="Picture 4">
            <a:extLst>
              <a:ext uri="{FF2B5EF4-FFF2-40B4-BE49-F238E27FC236}">
                <a16:creationId xmlns:a16="http://schemas.microsoft.com/office/drawing/2014/main" id="{391F0E74-EF7A-8912-CA94-18C42B902E64}"/>
              </a:ext>
            </a:extLst>
          </p:cNvPr>
          <p:cNvPicPr>
            <a:picLocks noChangeAspect="1"/>
          </p:cNvPicPr>
          <p:nvPr/>
        </p:nvPicPr>
        <p:blipFill>
          <a:blip r:embed="rId2"/>
          <a:stretch>
            <a:fillRect/>
          </a:stretch>
        </p:blipFill>
        <p:spPr>
          <a:xfrm>
            <a:off x="1481472" y="2905480"/>
            <a:ext cx="8669093" cy="2506275"/>
          </a:xfrm>
          <a:prstGeom prst="rect">
            <a:avLst/>
          </a:prstGeom>
        </p:spPr>
      </p:pic>
    </p:spTree>
    <p:extLst>
      <p:ext uri="{BB962C8B-B14F-4D97-AF65-F5344CB8AC3E}">
        <p14:creationId xmlns:p14="http://schemas.microsoft.com/office/powerpoint/2010/main" val="33657614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BA5B3-6C51-8126-BF08-9D991E6648E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F85B48B-A6A2-A553-011F-6709F777AA8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C08E924-FF79-438F-A059-E2ABA33188F6}"/>
              </a:ext>
            </a:extLst>
          </p:cNvPr>
          <p:cNvPicPr>
            <a:picLocks noChangeAspect="1"/>
          </p:cNvPicPr>
          <p:nvPr/>
        </p:nvPicPr>
        <p:blipFill>
          <a:blip r:embed="rId2"/>
          <a:stretch>
            <a:fillRect/>
          </a:stretch>
        </p:blipFill>
        <p:spPr>
          <a:xfrm>
            <a:off x="838200" y="681037"/>
            <a:ext cx="9507973" cy="4169994"/>
          </a:xfrm>
          <a:prstGeom prst="rect">
            <a:avLst/>
          </a:prstGeom>
        </p:spPr>
      </p:pic>
    </p:spTree>
    <p:extLst>
      <p:ext uri="{BB962C8B-B14F-4D97-AF65-F5344CB8AC3E}">
        <p14:creationId xmlns:p14="http://schemas.microsoft.com/office/powerpoint/2010/main" val="186690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9AD77-FAEA-F3B9-9F3A-92CF59DC595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4048E6B-DC77-8EDE-04F5-94F102A2268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BDE9175-1B85-0A02-7A93-9D49A2676D71}"/>
              </a:ext>
            </a:extLst>
          </p:cNvPr>
          <p:cNvPicPr>
            <a:picLocks noChangeAspect="1"/>
          </p:cNvPicPr>
          <p:nvPr/>
        </p:nvPicPr>
        <p:blipFill>
          <a:blip r:embed="rId2"/>
          <a:stretch>
            <a:fillRect/>
          </a:stretch>
        </p:blipFill>
        <p:spPr>
          <a:xfrm>
            <a:off x="1459109" y="1540382"/>
            <a:ext cx="8154107" cy="2377646"/>
          </a:xfrm>
          <a:prstGeom prst="rect">
            <a:avLst/>
          </a:prstGeom>
        </p:spPr>
      </p:pic>
    </p:spTree>
    <p:extLst>
      <p:ext uri="{BB962C8B-B14F-4D97-AF65-F5344CB8AC3E}">
        <p14:creationId xmlns:p14="http://schemas.microsoft.com/office/powerpoint/2010/main" val="16383417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8679-7FB7-5161-2F06-9879E683B54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E0D06DC-AF45-0D06-A9BB-70F38D3415E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DA8E6A1-E1D8-1651-68C2-5F9C0DF505CB}"/>
              </a:ext>
            </a:extLst>
          </p:cNvPr>
          <p:cNvPicPr>
            <a:picLocks noChangeAspect="1"/>
          </p:cNvPicPr>
          <p:nvPr/>
        </p:nvPicPr>
        <p:blipFill>
          <a:blip r:embed="rId2"/>
          <a:stretch>
            <a:fillRect/>
          </a:stretch>
        </p:blipFill>
        <p:spPr>
          <a:xfrm>
            <a:off x="1117499" y="681037"/>
            <a:ext cx="8893311" cy="4282811"/>
          </a:xfrm>
          <a:prstGeom prst="rect">
            <a:avLst/>
          </a:prstGeom>
        </p:spPr>
      </p:pic>
    </p:spTree>
    <p:extLst>
      <p:ext uri="{BB962C8B-B14F-4D97-AF65-F5344CB8AC3E}">
        <p14:creationId xmlns:p14="http://schemas.microsoft.com/office/powerpoint/2010/main" val="18798225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B9CB4-C5A1-4719-C60E-4822B759E41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892A537-AA59-1833-3529-E5555D11DA23}"/>
              </a:ext>
            </a:extLst>
          </p:cNvPr>
          <p:cNvSpPr>
            <a:spLocks noGrp="1"/>
          </p:cNvSpPr>
          <p:nvPr>
            <p:ph idx="1"/>
          </p:nvPr>
        </p:nvSpPr>
        <p:spPr>
          <a:xfrm>
            <a:off x="838200" y="3517641"/>
            <a:ext cx="10834396" cy="2659322"/>
          </a:xfrm>
        </p:spPr>
        <p:txBody>
          <a:bodyPr/>
          <a:lstStyle/>
          <a:p>
            <a:r>
              <a:rPr lang="en-IN" dirty="0"/>
              <a:t>Label Encoding and one Hot Encoding are primitive approaches of feature creation but has many disadvantage</a:t>
            </a:r>
          </a:p>
          <a:p>
            <a:r>
              <a:rPr lang="en-IN" dirty="0"/>
              <a:t>We have set of predefined vocabulary (features)</a:t>
            </a:r>
          </a:p>
          <a:p>
            <a:r>
              <a:rPr lang="en-IN" dirty="0"/>
              <a:t>For any new text(email) to represent word it will consume lot of memory, will not detect similarity and also size of vector will vary for every new text.</a:t>
            </a:r>
          </a:p>
        </p:txBody>
      </p:sp>
      <p:pic>
        <p:nvPicPr>
          <p:cNvPr id="5" name="Picture 4">
            <a:extLst>
              <a:ext uri="{FF2B5EF4-FFF2-40B4-BE49-F238E27FC236}">
                <a16:creationId xmlns:a16="http://schemas.microsoft.com/office/drawing/2014/main" id="{047F715A-CE15-434C-370B-497AD725C2C2}"/>
              </a:ext>
            </a:extLst>
          </p:cNvPr>
          <p:cNvPicPr>
            <a:picLocks noChangeAspect="1"/>
          </p:cNvPicPr>
          <p:nvPr/>
        </p:nvPicPr>
        <p:blipFill>
          <a:blip r:embed="rId2"/>
          <a:stretch>
            <a:fillRect/>
          </a:stretch>
        </p:blipFill>
        <p:spPr>
          <a:xfrm>
            <a:off x="838200" y="450096"/>
            <a:ext cx="8397968" cy="2751058"/>
          </a:xfrm>
          <a:prstGeom prst="rect">
            <a:avLst/>
          </a:prstGeom>
        </p:spPr>
      </p:pic>
    </p:spTree>
    <p:extLst>
      <p:ext uri="{BB962C8B-B14F-4D97-AF65-F5344CB8AC3E}">
        <p14:creationId xmlns:p14="http://schemas.microsoft.com/office/powerpoint/2010/main" val="34994827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0F444-9CEF-4A2F-CB2C-F8658D6391B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607F9B7-88FC-30E6-2A49-4250AFE77E3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25DFA6C-377D-E30C-4572-F0C0CCE8C5FE}"/>
              </a:ext>
            </a:extLst>
          </p:cNvPr>
          <p:cNvPicPr>
            <a:picLocks noChangeAspect="1"/>
          </p:cNvPicPr>
          <p:nvPr/>
        </p:nvPicPr>
        <p:blipFill>
          <a:blip r:embed="rId2"/>
          <a:stretch>
            <a:fillRect/>
          </a:stretch>
        </p:blipFill>
        <p:spPr>
          <a:xfrm>
            <a:off x="998099" y="595958"/>
            <a:ext cx="9977996" cy="5375634"/>
          </a:xfrm>
          <a:prstGeom prst="rect">
            <a:avLst/>
          </a:prstGeom>
        </p:spPr>
      </p:pic>
    </p:spTree>
    <p:extLst>
      <p:ext uri="{BB962C8B-B14F-4D97-AF65-F5344CB8AC3E}">
        <p14:creationId xmlns:p14="http://schemas.microsoft.com/office/powerpoint/2010/main" val="16748866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85EC6-77A2-014F-5B4C-96A66F002E4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3820B73-1516-0E6A-E186-7BC927EF3A1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B2E344D-BB8B-A634-8DFF-AE0D5BC0BFF1}"/>
              </a:ext>
            </a:extLst>
          </p:cNvPr>
          <p:cNvPicPr>
            <a:picLocks noChangeAspect="1"/>
          </p:cNvPicPr>
          <p:nvPr/>
        </p:nvPicPr>
        <p:blipFill>
          <a:blip r:embed="rId2"/>
          <a:stretch>
            <a:fillRect/>
          </a:stretch>
        </p:blipFill>
        <p:spPr>
          <a:xfrm>
            <a:off x="1003471" y="501426"/>
            <a:ext cx="8001693" cy="3970364"/>
          </a:xfrm>
          <a:prstGeom prst="rect">
            <a:avLst/>
          </a:prstGeom>
        </p:spPr>
      </p:pic>
    </p:spTree>
    <p:extLst>
      <p:ext uri="{BB962C8B-B14F-4D97-AF65-F5344CB8AC3E}">
        <p14:creationId xmlns:p14="http://schemas.microsoft.com/office/powerpoint/2010/main" val="6400149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2D357-CB1F-3417-72C5-1B0318A25A6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24DFA8D-88D0-2D47-6ACA-EEC27AB82EB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3E75EE6-EA29-3704-5E9F-2A490EA84FA5}"/>
              </a:ext>
            </a:extLst>
          </p:cNvPr>
          <p:cNvPicPr>
            <a:picLocks noChangeAspect="1"/>
          </p:cNvPicPr>
          <p:nvPr/>
        </p:nvPicPr>
        <p:blipFill>
          <a:blip r:embed="rId2"/>
          <a:stretch>
            <a:fillRect/>
          </a:stretch>
        </p:blipFill>
        <p:spPr>
          <a:xfrm>
            <a:off x="838200" y="543097"/>
            <a:ext cx="10344098" cy="5167238"/>
          </a:xfrm>
          <a:prstGeom prst="rect">
            <a:avLst/>
          </a:prstGeom>
        </p:spPr>
      </p:pic>
    </p:spTree>
    <p:extLst>
      <p:ext uri="{BB962C8B-B14F-4D97-AF65-F5344CB8AC3E}">
        <p14:creationId xmlns:p14="http://schemas.microsoft.com/office/powerpoint/2010/main" val="27943999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42E0D-3783-DB01-245B-F8EC518B7E6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1C20334-DC04-93A3-A71A-2BA63CEAD63F}"/>
              </a:ext>
            </a:extLst>
          </p:cNvPr>
          <p:cNvSpPr>
            <a:spLocks noGrp="1"/>
          </p:cNvSpPr>
          <p:nvPr>
            <p:ph idx="1"/>
          </p:nvPr>
        </p:nvSpPr>
        <p:spPr/>
        <p:txBody>
          <a:bodyPr/>
          <a:lstStyle/>
          <a:p>
            <a:r>
              <a:rPr lang="en-US" b="0" i="0" dirty="0">
                <a:solidFill>
                  <a:srgbClr val="131313"/>
                </a:solidFill>
                <a:effectLst/>
                <a:latin typeface="Roboto" panose="02000000000000000000" pitchFamily="2" charset="0"/>
              </a:rPr>
              <a:t>Word embeddings have revolutionized NLP in the last few years. Word2vec, Glove, </a:t>
            </a:r>
            <a:r>
              <a:rPr lang="en-US" b="0" i="0" dirty="0" err="1">
                <a:solidFill>
                  <a:srgbClr val="131313"/>
                </a:solidFill>
                <a:effectLst/>
                <a:latin typeface="Roboto" panose="02000000000000000000" pitchFamily="2" charset="0"/>
              </a:rPr>
              <a:t>fastText</a:t>
            </a:r>
            <a:r>
              <a:rPr lang="en-US" b="0" i="0" dirty="0">
                <a:solidFill>
                  <a:srgbClr val="131313"/>
                </a:solidFill>
                <a:effectLst/>
                <a:latin typeface="Roboto" panose="02000000000000000000" pitchFamily="2" charset="0"/>
              </a:rPr>
              <a:t> are a few popular word embedding techniques. New transformer-based word and document embedding techniques such as BERT, GPT, </a:t>
            </a:r>
            <a:r>
              <a:rPr lang="en-US" b="0" i="0" dirty="0" err="1">
                <a:solidFill>
                  <a:srgbClr val="131313"/>
                </a:solidFill>
                <a:effectLst/>
                <a:latin typeface="Roboto" panose="02000000000000000000" pitchFamily="2" charset="0"/>
              </a:rPr>
              <a:t>ElMo</a:t>
            </a:r>
            <a:r>
              <a:rPr lang="en-US" b="0" i="0" dirty="0">
                <a:solidFill>
                  <a:srgbClr val="131313"/>
                </a:solidFill>
                <a:effectLst/>
                <a:latin typeface="Roboto" panose="02000000000000000000" pitchFamily="2" charset="0"/>
              </a:rPr>
              <a:t> are further advancing the arena of representing text accurately in form of a dense vector. In this video, we will have an overview of word embedding. There is no coding in this video.</a:t>
            </a:r>
            <a:endParaRPr lang="en-IN" dirty="0"/>
          </a:p>
        </p:txBody>
      </p:sp>
    </p:spTree>
    <p:extLst>
      <p:ext uri="{BB962C8B-B14F-4D97-AF65-F5344CB8AC3E}">
        <p14:creationId xmlns:p14="http://schemas.microsoft.com/office/powerpoint/2010/main" val="2283290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E3E79-A124-6D4A-A45A-7BB3CBC899E1}"/>
              </a:ext>
            </a:extLst>
          </p:cNvPr>
          <p:cNvSpPr>
            <a:spLocks noGrp="1"/>
          </p:cNvSpPr>
          <p:nvPr>
            <p:ph type="title"/>
          </p:nvPr>
        </p:nvSpPr>
        <p:spPr/>
        <p:txBody>
          <a:bodyPr/>
          <a:lstStyle/>
          <a:p>
            <a:r>
              <a:rPr lang="en-IN" dirty="0"/>
              <a:t>Text Classification</a:t>
            </a:r>
          </a:p>
        </p:txBody>
      </p:sp>
      <p:sp>
        <p:nvSpPr>
          <p:cNvPr id="3" name="Content Placeholder 2">
            <a:extLst>
              <a:ext uri="{FF2B5EF4-FFF2-40B4-BE49-F238E27FC236}">
                <a16:creationId xmlns:a16="http://schemas.microsoft.com/office/drawing/2014/main" id="{DDDBF237-B240-9890-3CA8-57C6C7EB9F0B}"/>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10DEB132-FC34-0DC7-D37A-42C45AB56522}"/>
              </a:ext>
            </a:extLst>
          </p:cNvPr>
          <p:cNvPicPr>
            <a:picLocks noChangeAspect="1"/>
          </p:cNvPicPr>
          <p:nvPr/>
        </p:nvPicPr>
        <p:blipFill>
          <a:blip r:embed="rId2"/>
          <a:stretch>
            <a:fillRect/>
          </a:stretch>
        </p:blipFill>
        <p:spPr>
          <a:xfrm>
            <a:off x="595406" y="1523296"/>
            <a:ext cx="11001187" cy="4765537"/>
          </a:xfrm>
          <a:prstGeom prst="rect">
            <a:avLst/>
          </a:prstGeom>
        </p:spPr>
      </p:pic>
    </p:spTree>
    <p:extLst>
      <p:ext uri="{BB962C8B-B14F-4D97-AF65-F5344CB8AC3E}">
        <p14:creationId xmlns:p14="http://schemas.microsoft.com/office/powerpoint/2010/main" val="24179636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60A57-413A-0FB5-8A59-AD56A2B03A5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43571AF-9B30-1E90-91A1-3A7466CCCAA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2438421-8981-865E-1341-A8D396679F18}"/>
              </a:ext>
            </a:extLst>
          </p:cNvPr>
          <p:cNvPicPr>
            <a:picLocks noChangeAspect="1"/>
          </p:cNvPicPr>
          <p:nvPr/>
        </p:nvPicPr>
        <p:blipFill>
          <a:blip r:embed="rId2"/>
          <a:stretch>
            <a:fillRect/>
          </a:stretch>
        </p:blipFill>
        <p:spPr>
          <a:xfrm>
            <a:off x="1216232" y="775972"/>
            <a:ext cx="9274344" cy="4130398"/>
          </a:xfrm>
          <a:prstGeom prst="rect">
            <a:avLst/>
          </a:prstGeom>
        </p:spPr>
      </p:pic>
    </p:spTree>
    <p:extLst>
      <p:ext uri="{BB962C8B-B14F-4D97-AF65-F5344CB8AC3E}">
        <p14:creationId xmlns:p14="http://schemas.microsoft.com/office/powerpoint/2010/main" val="22976359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49AF4-FF22-A264-6512-B0C1D0F8BD7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F33DE9D-D3EA-A291-8D52-F59CBB9AAF9E}"/>
              </a:ext>
            </a:extLst>
          </p:cNvPr>
          <p:cNvSpPr>
            <a:spLocks noGrp="1"/>
          </p:cNvSpPr>
          <p:nvPr>
            <p:ph idx="1"/>
          </p:nvPr>
        </p:nvSpPr>
        <p:spPr/>
        <p:txBody>
          <a:bodyPr/>
          <a:lstStyle/>
          <a:p>
            <a:r>
              <a:rPr lang="en-IN" dirty="0"/>
              <a:t>Bag of words and TF-IDF consume lot of memory and space</a:t>
            </a:r>
          </a:p>
          <a:p>
            <a:r>
              <a:rPr lang="en-IN" dirty="0"/>
              <a:t>Cannot capture meaning of words.</a:t>
            </a:r>
          </a:p>
          <a:p>
            <a:endParaRPr lang="en-IN" dirty="0"/>
          </a:p>
        </p:txBody>
      </p:sp>
      <p:pic>
        <p:nvPicPr>
          <p:cNvPr id="5" name="Picture 4">
            <a:extLst>
              <a:ext uri="{FF2B5EF4-FFF2-40B4-BE49-F238E27FC236}">
                <a16:creationId xmlns:a16="http://schemas.microsoft.com/office/drawing/2014/main" id="{2FAF770A-437D-18AB-CB31-262A3781D317}"/>
              </a:ext>
            </a:extLst>
          </p:cNvPr>
          <p:cNvPicPr>
            <a:picLocks noChangeAspect="1"/>
          </p:cNvPicPr>
          <p:nvPr/>
        </p:nvPicPr>
        <p:blipFill>
          <a:blip r:embed="rId2"/>
          <a:stretch>
            <a:fillRect/>
          </a:stretch>
        </p:blipFill>
        <p:spPr>
          <a:xfrm>
            <a:off x="1648152" y="2954496"/>
            <a:ext cx="7710453" cy="3357404"/>
          </a:xfrm>
          <a:prstGeom prst="rect">
            <a:avLst/>
          </a:prstGeom>
        </p:spPr>
      </p:pic>
    </p:spTree>
    <p:extLst>
      <p:ext uri="{BB962C8B-B14F-4D97-AF65-F5344CB8AC3E}">
        <p14:creationId xmlns:p14="http://schemas.microsoft.com/office/powerpoint/2010/main" val="19580527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675E0-1D7C-A57A-E06D-95ECFBB92FB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B526BD6-7B7C-564B-73D4-BDDA9CD2697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EE38D43-A251-12BD-EB20-81E5FD1FC37C}"/>
              </a:ext>
            </a:extLst>
          </p:cNvPr>
          <p:cNvPicPr>
            <a:picLocks noChangeAspect="1"/>
          </p:cNvPicPr>
          <p:nvPr/>
        </p:nvPicPr>
        <p:blipFill>
          <a:blip r:embed="rId2"/>
          <a:stretch>
            <a:fillRect/>
          </a:stretch>
        </p:blipFill>
        <p:spPr>
          <a:xfrm>
            <a:off x="1343777" y="1537258"/>
            <a:ext cx="8664691" cy="2682472"/>
          </a:xfrm>
          <a:prstGeom prst="rect">
            <a:avLst/>
          </a:prstGeom>
        </p:spPr>
      </p:pic>
    </p:spTree>
    <p:extLst>
      <p:ext uri="{BB962C8B-B14F-4D97-AF65-F5344CB8AC3E}">
        <p14:creationId xmlns:p14="http://schemas.microsoft.com/office/powerpoint/2010/main" val="9323110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7075E-71E9-9506-8682-9DEAABE9AE5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98E5122-56C0-758A-CAB7-7DEBDC1CBC4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C1E7C77-7AD8-DA3E-F0B3-42940072A205}"/>
              </a:ext>
            </a:extLst>
          </p:cNvPr>
          <p:cNvPicPr>
            <a:picLocks noChangeAspect="1"/>
          </p:cNvPicPr>
          <p:nvPr/>
        </p:nvPicPr>
        <p:blipFill>
          <a:blip r:embed="rId2"/>
          <a:stretch>
            <a:fillRect/>
          </a:stretch>
        </p:blipFill>
        <p:spPr>
          <a:xfrm>
            <a:off x="1386956" y="681037"/>
            <a:ext cx="8093141" cy="4122777"/>
          </a:xfrm>
          <a:prstGeom prst="rect">
            <a:avLst/>
          </a:prstGeom>
        </p:spPr>
      </p:pic>
    </p:spTree>
    <p:extLst>
      <p:ext uri="{BB962C8B-B14F-4D97-AF65-F5344CB8AC3E}">
        <p14:creationId xmlns:p14="http://schemas.microsoft.com/office/powerpoint/2010/main" val="41787554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2BCFA-47A8-CC63-7CB7-B8B39F22C24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3616E23-C6DF-0880-C610-E6B1597AE64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49EE70F-9062-FAC1-2057-416AF6E14844}"/>
              </a:ext>
            </a:extLst>
          </p:cNvPr>
          <p:cNvPicPr>
            <a:picLocks noChangeAspect="1"/>
          </p:cNvPicPr>
          <p:nvPr/>
        </p:nvPicPr>
        <p:blipFill>
          <a:blip r:embed="rId2"/>
          <a:stretch>
            <a:fillRect/>
          </a:stretch>
        </p:blipFill>
        <p:spPr>
          <a:xfrm>
            <a:off x="766059" y="635097"/>
            <a:ext cx="9886117" cy="5587806"/>
          </a:xfrm>
          <a:prstGeom prst="rect">
            <a:avLst/>
          </a:prstGeom>
        </p:spPr>
      </p:pic>
    </p:spTree>
    <p:extLst>
      <p:ext uri="{BB962C8B-B14F-4D97-AF65-F5344CB8AC3E}">
        <p14:creationId xmlns:p14="http://schemas.microsoft.com/office/powerpoint/2010/main" val="12438348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B231-58D9-4F4A-A1B0-13186BBE576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463B95A-2319-4A9A-3166-81BA5A6264E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65B56BB-2CC8-498B-62FB-72A21B0130F2}"/>
              </a:ext>
            </a:extLst>
          </p:cNvPr>
          <p:cNvPicPr>
            <a:picLocks noChangeAspect="1"/>
          </p:cNvPicPr>
          <p:nvPr/>
        </p:nvPicPr>
        <p:blipFill>
          <a:blip r:embed="rId2"/>
          <a:stretch>
            <a:fillRect/>
          </a:stretch>
        </p:blipFill>
        <p:spPr>
          <a:xfrm>
            <a:off x="419118" y="560918"/>
            <a:ext cx="9825895" cy="5616045"/>
          </a:xfrm>
          <a:prstGeom prst="rect">
            <a:avLst/>
          </a:prstGeom>
        </p:spPr>
      </p:pic>
    </p:spTree>
    <p:extLst>
      <p:ext uri="{BB962C8B-B14F-4D97-AF65-F5344CB8AC3E}">
        <p14:creationId xmlns:p14="http://schemas.microsoft.com/office/powerpoint/2010/main" val="26384098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6A6BF-4B28-A01E-EC40-B7DE8571543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10382F9-3C31-B44E-B421-976CC1E050E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F9B01BC-73B6-3DC3-F81D-83314A860B14}"/>
              </a:ext>
            </a:extLst>
          </p:cNvPr>
          <p:cNvPicPr>
            <a:picLocks noChangeAspect="1"/>
          </p:cNvPicPr>
          <p:nvPr/>
        </p:nvPicPr>
        <p:blipFill>
          <a:blip r:embed="rId2"/>
          <a:stretch>
            <a:fillRect/>
          </a:stretch>
        </p:blipFill>
        <p:spPr>
          <a:xfrm>
            <a:off x="1695068" y="1344749"/>
            <a:ext cx="8801863" cy="4168501"/>
          </a:xfrm>
          <a:prstGeom prst="rect">
            <a:avLst/>
          </a:prstGeom>
        </p:spPr>
      </p:pic>
    </p:spTree>
    <p:extLst>
      <p:ext uri="{BB962C8B-B14F-4D97-AF65-F5344CB8AC3E}">
        <p14:creationId xmlns:p14="http://schemas.microsoft.com/office/powerpoint/2010/main" val="32930915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50489-C47C-44F4-2907-892D5676370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7299810-1216-9E6F-0118-0F0CC9D2631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D54C461-C6E7-6AC5-8547-92727B20A77B}"/>
              </a:ext>
            </a:extLst>
          </p:cNvPr>
          <p:cNvPicPr>
            <a:picLocks noChangeAspect="1"/>
          </p:cNvPicPr>
          <p:nvPr/>
        </p:nvPicPr>
        <p:blipFill>
          <a:blip r:embed="rId2"/>
          <a:stretch>
            <a:fillRect/>
          </a:stretch>
        </p:blipFill>
        <p:spPr>
          <a:xfrm>
            <a:off x="2049429" y="1893437"/>
            <a:ext cx="8093141" cy="3071126"/>
          </a:xfrm>
          <a:prstGeom prst="rect">
            <a:avLst/>
          </a:prstGeom>
        </p:spPr>
      </p:pic>
    </p:spTree>
    <p:extLst>
      <p:ext uri="{BB962C8B-B14F-4D97-AF65-F5344CB8AC3E}">
        <p14:creationId xmlns:p14="http://schemas.microsoft.com/office/powerpoint/2010/main" val="33128497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F9026-1125-D0C4-9B03-C89C314D8B5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30314B1-20F4-23DE-CBA1-95FBC3C7177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FECE69B-92DD-C73E-0805-F7A504AEC644}"/>
              </a:ext>
            </a:extLst>
          </p:cNvPr>
          <p:cNvPicPr>
            <a:picLocks noChangeAspect="1"/>
          </p:cNvPicPr>
          <p:nvPr/>
        </p:nvPicPr>
        <p:blipFill>
          <a:blip r:embed="rId2"/>
          <a:stretch>
            <a:fillRect/>
          </a:stretch>
        </p:blipFill>
        <p:spPr>
          <a:xfrm>
            <a:off x="1111574" y="365125"/>
            <a:ext cx="9413357" cy="5907362"/>
          </a:xfrm>
          <a:prstGeom prst="rect">
            <a:avLst/>
          </a:prstGeom>
        </p:spPr>
      </p:pic>
    </p:spTree>
    <p:extLst>
      <p:ext uri="{BB962C8B-B14F-4D97-AF65-F5344CB8AC3E}">
        <p14:creationId xmlns:p14="http://schemas.microsoft.com/office/powerpoint/2010/main" val="35356038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D8311-F4E2-D49B-FAD8-E5DA43BF455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3D2C628-56E9-E357-41D3-5BBDDD09F13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F645FDF-D07A-E7CD-A1A6-50D8F344FFFF}"/>
              </a:ext>
            </a:extLst>
          </p:cNvPr>
          <p:cNvPicPr>
            <a:picLocks noChangeAspect="1"/>
          </p:cNvPicPr>
          <p:nvPr/>
        </p:nvPicPr>
        <p:blipFill>
          <a:blip r:embed="rId2"/>
          <a:stretch>
            <a:fillRect/>
          </a:stretch>
        </p:blipFill>
        <p:spPr>
          <a:xfrm>
            <a:off x="838200" y="878617"/>
            <a:ext cx="10092324" cy="4351338"/>
          </a:xfrm>
          <a:prstGeom prst="rect">
            <a:avLst/>
          </a:prstGeom>
        </p:spPr>
      </p:pic>
    </p:spTree>
    <p:extLst>
      <p:ext uri="{BB962C8B-B14F-4D97-AF65-F5344CB8AC3E}">
        <p14:creationId xmlns:p14="http://schemas.microsoft.com/office/powerpoint/2010/main" val="350465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78052-8275-941F-2FBA-3FA4958FBC0E}"/>
              </a:ext>
            </a:extLst>
          </p:cNvPr>
          <p:cNvSpPr>
            <a:spLocks noGrp="1"/>
          </p:cNvSpPr>
          <p:nvPr>
            <p:ph type="title"/>
          </p:nvPr>
        </p:nvSpPr>
        <p:spPr/>
        <p:txBody>
          <a:bodyPr/>
          <a:lstStyle/>
          <a:p>
            <a:r>
              <a:rPr lang="en-IN" dirty="0"/>
              <a:t>Text Classification</a:t>
            </a:r>
          </a:p>
        </p:txBody>
      </p:sp>
      <p:sp>
        <p:nvSpPr>
          <p:cNvPr id="3" name="Content Placeholder 2">
            <a:extLst>
              <a:ext uri="{FF2B5EF4-FFF2-40B4-BE49-F238E27FC236}">
                <a16:creationId xmlns:a16="http://schemas.microsoft.com/office/drawing/2014/main" id="{22E95AF6-40F1-DE3E-1E14-BE767DCB8412}"/>
              </a:ext>
            </a:extLst>
          </p:cNvPr>
          <p:cNvSpPr>
            <a:spLocks noGrp="1"/>
          </p:cNvSpPr>
          <p:nvPr>
            <p:ph idx="1"/>
          </p:nvPr>
        </p:nvSpPr>
        <p:spPr/>
        <p:txBody>
          <a:bodyPr/>
          <a:lstStyle/>
          <a:p>
            <a:r>
              <a:rPr lang="en-IN" dirty="0"/>
              <a:t>Facebook uses text classification to automatically delete the hate speeches from the portal.</a:t>
            </a:r>
          </a:p>
          <a:p>
            <a:r>
              <a:rPr lang="en-IN" dirty="0"/>
              <a:t>Similarly LinkedIn uses text classification to delete fake profiles.</a:t>
            </a:r>
          </a:p>
          <a:p>
            <a:r>
              <a:rPr lang="en-IN" dirty="0"/>
              <a:t>Spam/Not Spam</a:t>
            </a:r>
          </a:p>
          <a:p>
            <a:endParaRPr lang="en-IN" dirty="0"/>
          </a:p>
        </p:txBody>
      </p:sp>
    </p:spTree>
    <p:extLst>
      <p:ext uri="{BB962C8B-B14F-4D97-AF65-F5344CB8AC3E}">
        <p14:creationId xmlns:p14="http://schemas.microsoft.com/office/powerpoint/2010/main" val="7537197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A738C-429B-16B1-AED2-7671E618D7D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DE74229-093D-7BA7-D698-6986B8FFEA2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F3CD2CF-CE07-53DD-E4BA-CFEB7D97F121}"/>
              </a:ext>
            </a:extLst>
          </p:cNvPr>
          <p:cNvPicPr>
            <a:picLocks noChangeAspect="1"/>
          </p:cNvPicPr>
          <p:nvPr/>
        </p:nvPicPr>
        <p:blipFill>
          <a:blip r:embed="rId2"/>
          <a:stretch>
            <a:fillRect/>
          </a:stretch>
        </p:blipFill>
        <p:spPr>
          <a:xfrm>
            <a:off x="838200" y="365125"/>
            <a:ext cx="6927331" cy="5244831"/>
          </a:xfrm>
          <a:prstGeom prst="rect">
            <a:avLst/>
          </a:prstGeom>
        </p:spPr>
      </p:pic>
    </p:spTree>
    <p:extLst>
      <p:ext uri="{BB962C8B-B14F-4D97-AF65-F5344CB8AC3E}">
        <p14:creationId xmlns:p14="http://schemas.microsoft.com/office/powerpoint/2010/main" val="4038732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E4F4B-E0DC-3ACF-41BB-68220E33708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7B24C88-1FAD-015D-3067-49C8365C4391}"/>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5316822C-CCEF-CF37-4824-49FF78791D79}"/>
              </a:ext>
            </a:extLst>
          </p:cNvPr>
          <p:cNvPicPr>
            <a:picLocks noChangeAspect="1"/>
          </p:cNvPicPr>
          <p:nvPr/>
        </p:nvPicPr>
        <p:blipFill>
          <a:blip r:embed="rId2"/>
          <a:stretch>
            <a:fillRect/>
          </a:stretch>
        </p:blipFill>
        <p:spPr>
          <a:xfrm>
            <a:off x="771619" y="365125"/>
            <a:ext cx="9356407" cy="5597136"/>
          </a:xfrm>
          <a:prstGeom prst="rect">
            <a:avLst/>
          </a:prstGeom>
        </p:spPr>
      </p:pic>
    </p:spTree>
    <p:extLst>
      <p:ext uri="{BB962C8B-B14F-4D97-AF65-F5344CB8AC3E}">
        <p14:creationId xmlns:p14="http://schemas.microsoft.com/office/powerpoint/2010/main" val="1323469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ED24E-52FB-5869-A220-78CF348C367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BA94E94-2235-EF7E-BB92-194994E688C3}"/>
              </a:ext>
            </a:extLst>
          </p:cNvPr>
          <p:cNvSpPr>
            <a:spLocks noGrp="1"/>
          </p:cNvSpPr>
          <p:nvPr>
            <p:ph idx="1"/>
          </p:nvPr>
        </p:nvSpPr>
        <p:spPr/>
        <p:txBody>
          <a:bodyPr/>
          <a:lstStyle/>
          <a:p>
            <a:r>
              <a:rPr lang="en-US" b="1" i="0" dirty="0">
                <a:effectLst/>
                <a:latin typeface="Söhne"/>
              </a:rPr>
              <a:t>Large Language Model (LLM)</a:t>
            </a:r>
            <a:r>
              <a:rPr lang="en-US" b="0" i="0" dirty="0">
                <a:solidFill>
                  <a:srgbClr val="374151"/>
                </a:solidFill>
                <a:effectLst/>
                <a:latin typeface="Söhne"/>
              </a:rPr>
              <a:t>: "LLM" could refer to a large language model like GPT-3.5, which is capable of generating human-like text based on the input it receives.</a:t>
            </a:r>
            <a:endParaRPr lang="en-US" dirty="0"/>
          </a:p>
        </p:txBody>
      </p:sp>
    </p:spTree>
    <p:extLst>
      <p:ext uri="{BB962C8B-B14F-4D97-AF65-F5344CB8AC3E}">
        <p14:creationId xmlns:p14="http://schemas.microsoft.com/office/powerpoint/2010/main" val="10652199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CE4F2-CD58-84F9-2FA8-FBB31770D7E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D8BE4E4-A72D-5117-206B-04CA493D0323}"/>
              </a:ext>
            </a:extLst>
          </p:cNvPr>
          <p:cNvSpPr>
            <a:spLocks noGrp="1"/>
          </p:cNvSpPr>
          <p:nvPr>
            <p:ph idx="1"/>
          </p:nvPr>
        </p:nvSpPr>
        <p:spPr/>
        <p:txBody>
          <a:bodyPr>
            <a:normAutofit fontScale="92500" lnSpcReduction="10000"/>
          </a:bodyPr>
          <a:lstStyle/>
          <a:p>
            <a:pPr algn="l"/>
            <a:r>
              <a:rPr lang="en-US" b="0" i="0" dirty="0">
                <a:solidFill>
                  <a:srgbClr val="374151"/>
                </a:solidFill>
                <a:effectLst/>
                <a:latin typeface="Söhne"/>
              </a:rPr>
              <a:t>"GPT" stands for "Generative Pre-trained Transformer." It is a type of artificial intelligence model designed for natural language understanding and generation. The "Generative" part means it can generate text or content, "Pre-trained" indicates that it is trained on a large dataset before being fine-tuned for specific tasks, and "Transformer" refers to the underlying neural network architecture.</a:t>
            </a:r>
          </a:p>
          <a:p>
            <a:pPr algn="l"/>
            <a:r>
              <a:rPr lang="en-US" b="0" i="0" dirty="0">
                <a:solidFill>
                  <a:srgbClr val="374151"/>
                </a:solidFill>
                <a:effectLst/>
                <a:latin typeface="Söhne"/>
              </a:rPr>
              <a:t>GPT models, like GPT-3, are capable of a wide range of natural language processing tasks, including text generation, text completion, text summarization, language translation, question-answering, and more. These models have been influential in various applications, such as chatbots, language translation services, content generation, and even scientific research.</a:t>
            </a:r>
          </a:p>
          <a:p>
            <a:endParaRPr lang="en-US" dirty="0"/>
          </a:p>
        </p:txBody>
      </p:sp>
    </p:spTree>
    <p:extLst>
      <p:ext uri="{BB962C8B-B14F-4D97-AF65-F5344CB8AC3E}">
        <p14:creationId xmlns:p14="http://schemas.microsoft.com/office/powerpoint/2010/main" val="37536449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7C7E5-A25B-07C1-291E-1ECBE190767C}"/>
              </a:ext>
            </a:extLst>
          </p:cNvPr>
          <p:cNvSpPr>
            <a:spLocks noGrp="1"/>
          </p:cNvSpPr>
          <p:nvPr>
            <p:ph type="title"/>
          </p:nvPr>
        </p:nvSpPr>
        <p:spPr/>
        <p:txBody>
          <a:bodyPr/>
          <a:lstStyle/>
          <a:p>
            <a:r>
              <a:rPr lang="en-US" dirty="0"/>
              <a:t>Word Embedding</a:t>
            </a:r>
          </a:p>
        </p:txBody>
      </p:sp>
      <p:sp>
        <p:nvSpPr>
          <p:cNvPr id="7" name="Content Placeholder 6">
            <a:extLst>
              <a:ext uri="{FF2B5EF4-FFF2-40B4-BE49-F238E27FC236}">
                <a16:creationId xmlns:a16="http://schemas.microsoft.com/office/drawing/2014/main" id="{BBBA3F65-8858-AD21-AD0D-31CDC6F18EAC}"/>
              </a:ext>
            </a:extLst>
          </p:cNvPr>
          <p:cNvSpPr>
            <a:spLocks noGrp="1"/>
          </p:cNvSpPr>
          <p:nvPr>
            <p:ph idx="1"/>
          </p:nvPr>
        </p:nvSpPr>
        <p:spPr/>
        <p:txBody>
          <a:bodyPr/>
          <a:lstStyle/>
          <a:p>
            <a:r>
              <a:rPr lang="en-US" b="0" i="0" dirty="0">
                <a:solidFill>
                  <a:srgbClr val="374151"/>
                </a:solidFill>
                <a:effectLst/>
                <a:latin typeface="Söhne"/>
              </a:rPr>
              <a:t>Word embedding is a technique used in natural language processing (NLP) and machine learning to represent words as vectors in a continuous vector space. </a:t>
            </a:r>
          </a:p>
          <a:p>
            <a:r>
              <a:rPr lang="en-US" b="0" i="0" dirty="0">
                <a:solidFill>
                  <a:srgbClr val="374151"/>
                </a:solidFill>
                <a:effectLst/>
                <a:latin typeface="Söhne"/>
              </a:rPr>
              <a:t>The primary goal of word embeddings is to capture the semantic relationships and contextual meanings of words based on their usage in large text corpora. </a:t>
            </a:r>
          </a:p>
          <a:p>
            <a:r>
              <a:rPr lang="en-US" b="0" i="0" dirty="0">
                <a:solidFill>
                  <a:srgbClr val="374151"/>
                </a:solidFill>
                <a:effectLst/>
                <a:latin typeface="Söhne"/>
              </a:rPr>
              <a:t>Word embeddings are learned from a large corpus of text, such as a collection of books, articles, or websites. The model analyzes the co-occurrence patterns of words within sentences or documents to adjust the word vectors accordingly.</a:t>
            </a:r>
            <a:endParaRPr lang="en-US" dirty="0"/>
          </a:p>
        </p:txBody>
      </p:sp>
    </p:spTree>
    <p:extLst>
      <p:ext uri="{BB962C8B-B14F-4D97-AF65-F5344CB8AC3E}">
        <p14:creationId xmlns:p14="http://schemas.microsoft.com/office/powerpoint/2010/main" val="1654473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7C7E5-A25B-07C1-291E-1ECBE190767C}"/>
              </a:ext>
            </a:extLst>
          </p:cNvPr>
          <p:cNvSpPr>
            <a:spLocks noGrp="1"/>
          </p:cNvSpPr>
          <p:nvPr>
            <p:ph type="title"/>
          </p:nvPr>
        </p:nvSpPr>
        <p:spPr/>
        <p:txBody>
          <a:bodyPr/>
          <a:lstStyle/>
          <a:p>
            <a:r>
              <a:rPr lang="en-US" dirty="0"/>
              <a:t>Word Embedding</a:t>
            </a:r>
          </a:p>
        </p:txBody>
      </p:sp>
      <p:sp>
        <p:nvSpPr>
          <p:cNvPr id="7" name="Content Placeholder 6">
            <a:extLst>
              <a:ext uri="{FF2B5EF4-FFF2-40B4-BE49-F238E27FC236}">
                <a16:creationId xmlns:a16="http://schemas.microsoft.com/office/drawing/2014/main" id="{BBBA3F65-8858-AD21-AD0D-31CDC6F18EAC}"/>
              </a:ext>
            </a:extLst>
          </p:cNvPr>
          <p:cNvSpPr>
            <a:spLocks noGrp="1"/>
          </p:cNvSpPr>
          <p:nvPr>
            <p:ph idx="1"/>
          </p:nvPr>
        </p:nvSpPr>
        <p:spPr/>
        <p:txBody>
          <a:bodyPr/>
          <a:lstStyle/>
          <a:p>
            <a:r>
              <a:rPr lang="en-US" b="0" i="0" dirty="0">
                <a:solidFill>
                  <a:srgbClr val="374151"/>
                </a:solidFill>
                <a:effectLst/>
                <a:latin typeface="Söhne"/>
              </a:rPr>
              <a:t>Word embeddings are often generated using neural network-based models like Word2Vec, </a:t>
            </a:r>
            <a:r>
              <a:rPr lang="en-US" b="0" i="0" dirty="0" err="1">
                <a:solidFill>
                  <a:srgbClr val="374151"/>
                </a:solidFill>
                <a:effectLst/>
                <a:latin typeface="Söhne"/>
              </a:rPr>
              <a:t>GloVe</a:t>
            </a:r>
            <a:r>
              <a:rPr lang="en-US" b="0" i="0" dirty="0">
                <a:solidFill>
                  <a:srgbClr val="374151"/>
                </a:solidFill>
                <a:effectLst/>
                <a:latin typeface="Söhne"/>
              </a:rPr>
              <a:t> (Global Vectors for Word Representation), or contextual embeddings like BERT (Bidirectional Encoder Representations from Transformers).</a:t>
            </a:r>
          </a:p>
          <a:p>
            <a:r>
              <a:rPr lang="en-US" b="0" i="0" dirty="0">
                <a:solidFill>
                  <a:srgbClr val="374151"/>
                </a:solidFill>
                <a:effectLst/>
                <a:latin typeface="Söhne"/>
              </a:rPr>
              <a:t>Overall, word embeddings play a pivotal role in making machine learning models understand and work with human language effectively, bridging the gap between the symbolic nature of language and the numerical processing capabilities of machine learning algorithms.</a:t>
            </a:r>
            <a:endParaRPr lang="en-US" dirty="0"/>
          </a:p>
        </p:txBody>
      </p:sp>
    </p:spTree>
    <p:extLst>
      <p:ext uri="{BB962C8B-B14F-4D97-AF65-F5344CB8AC3E}">
        <p14:creationId xmlns:p14="http://schemas.microsoft.com/office/powerpoint/2010/main" val="25074367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260AE-45EA-5D42-45C4-CB18D56B69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D9E212E-1CC0-22BA-27B4-4910A2A5658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EDEB0BC-CDC5-F37B-6E45-EC83F6770ADD}"/>
              </a:ext>
            </a:extLst>
          </p:cNvPr>
          <p:cNvPicPr>
            <a:picLocks noChangeAspect="1"/>
          </p:cNvPicPr>
          <p:nvPr/>
        </p:nvPicPr>
        <p:blipFill>
          <a:blip r:embed="rId2"/>
          <a:stretch>
            <a:fillRect/>
          </a:stretch>
        </p:blipFill>
        <p:spPr>
          <a:xfrm>
            <a:off x="1037530" y="1401885"/>
            <a:ext cx="9744075" cy="3876675"/>
          </a:xfrm>
          <a:prstGeom prst="rect">
            <a:avLst/>
          </a:prstGeom>
        </p:spPr>
      </p:pic>
    </p:spTree>
    <p:extLst>
      <p:ext uri="{BB962C8B-B14F-4D97-AF65-F5344CB8AC3E}">
        <p14:creationId xmlns:p14="http://schemas.microsoft.com/office/powerpoint/2010/main" val="26025532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1510C-E29A-6B5A-7143-C3B100CC003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633D83E-76F3-6C2E-385B-4A5B5AFEFBE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F250B1A-7104-B02F-8929-FCD7C9D45B78}"/>
              </a:ext>
            </a:extLst>
          </p:cNvPr>
          <p:cNvPicPr>
            <a:picLocks noChangeAspect="1"/>
          </p:cNvPicPr>
          <p:nvPr/>
        </p:nvPicPr>
        <p:blipFill>
          <a:blip r:embed="rId2"/>
          <a:stretch>
            <a:fillRect/>
          </a:stretch>
        </p:blipFill>
        <p:spPr>
          <a:xfrm>
            <a:off x="939229" y="786367"/>
            <a:ext cx="9763125" cy="4486275"/>
          </a:xfrm>
          <a:prstGeom prst="rect">
            <a:avLst/>
          </a:prstGeom>
        </p:spPr>
      </p:pic>
    </p:spTree>
    <p:extLst>
      <p:ext uri="{BB962C8B-B14F-4D97-AF65-F5344CB8AC3E}">
        <p14:creationId xmlns:p14="http://schemas.microsoft.com/office/powerpoint/2010/main" val="27700153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9AA0E-2406-6792-0780-49B81D7E889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89EE55-B7B8-16C3-A117-0B4B4CE5B72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9D9EB9D-31FD-E40B-80B1-41FCEF510A94}"/>
              </a:ext>
            </a:extLst>
          </p:cNvPr>
          <p:cNvPicPr>
            <a:picLocks noChangeAspect="1"/>
          </p:cNvPicPr>
          <p:nvPr/>
        </p:nvPicPr>
        <p:blipFill>
          <a:blip r:embed="rId2"/>
          <a:stretch>
            <a:fillRect/>
          </a:stretch>
        </p:blipFill>
        <p:spPr>
          <a:xfrm>
            <a:off x="625136" y="1099767"/>
            <a:ext cx="10539580" cy="3454477"/>
          </a:xfrm>
          <a:prstGeom prst="rect">
            <a:avLst/>
          </a:prstGeom>
        </p:spPr>
      </p:pic>
    </p:spTree>
    <p:extLst>
      <p:ext uri="{BB962C8B-B14F-4D97-AF65-F5344CB8AC3E}">
        <p14:creationId xmlns:p14="http://schemas.microsoft.com/office/powerpoint/2010/main" val="7921723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364DD8-ECF4-BB4C-C2AA-F4B72297923F}"/>
              </a:ext>
            </a:extLst>
          </p:cNvPr>
          <p:cNvSpPr>
            <a:spLocks noGrp="1"/>
          </p:cNvSpPr>
          <p:nvPr>
            <p:ph idx="1"/>
          </p:nvPr>
        </p:nvSpPr>
        <p:spPr>
          <a:xfrm>
            <a:off x="500849" y="295735"/>
            <a:ext cx="10515600" cy="4351338"/>
          </a:xfrm>
        </p:spPr>
        <p:txBody>
          <a:bodyPr/>
          <a:lstStyle/>
          <a:p>
            <a:r>
              <a:rPr lang="en-US" dirty="0"/>
              <a:t>Take a fake problem, Solve it using neural network</a:t>
            </a:r>
          </a:p>
          <a:p>
            <a:r>
              <a:rPr lang="en-US" dirty="0"/>
              <a:t>You get word embeddings as a side effect</a:t>
            </a:r>
          </a:p>
          <a:p>
            <a:r>
              <a:rPr lang="en-US" dirty="0"/>
              <a:t>Fake problem : fill in missing word in a sentence</a:t>
            </a:r>
          </a:p>
          <a:p>
            <a:endParaRPr lang="en-US" dirty="0"/>
          </a:p>
        </p:txBody>
      </p:sp>
      <p:pic>
        <p:nvPicPr>
          <p:cNvPr id="5" name="Picture 4">
            <a:extLst>
              <a:ext uri="{FF2B5EF4-FFF2-40B4-BE49-F238E27FC236}">
                <a16:creationId xmlns:a16="http://schemas.microsoft.com/office/drawing/2014/main" id="{679B926D-ED86-48AA-B8C9-070CC24B36E7}"/>
              </a:ext>
            </a:extLst>
          </p:cNvPr>
          <p:cNvPicPr>
            <a:picLocks noChangeAspect="1"/>
          </p:cNvPicPr>
          <p:nvPr/>
        </p:nvPicPr>
        <p:blipFill>
          <a:blip r:embed="rId2"/>
          <a:stretch>
            <a:fillRect/>
          </a:stretch>
        </p:blipFill>
        <p:spPr>
          <a:xfrm>
            <a:off x="1299838" y="1994885"/>
            <a:ext cx="8598764" cy="4492142"/>
          </a:xfrm>
          <a:prstGeom prst="rect">
            <a:avLst/>
          </a:prstGeom>
        </p:spPr>
      </p:pic>
    </p:spTree>
    <p:extLst>
      <p:ext uri="{BB962C8B-B14F-4D97-AF65-F5344CB8AC3E}">
        <p14:creationId xmlns:p14="http://schemas.microsoft.com/office/powerpoint/2010/main" val="944337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7B3C9-76D2-9454-9B52-B6CCBC67A646}"/>
              </a:ext>
            </a:extLst>
          </p:cNvPr>
          <p:cNvSpPr>
            <a:spLocks noGrp="1"/>
          </p:cNvSpPr>
          <p:nvPr>
            <p:ph type="title"/>
          </p:nvPr>
        </p:nvSpPr>
        <p:spPr/>
        <p:txBody>
          <a:bodyPr/>
          <a:lstStyle/>
          <a:p>
            <a:r>
              <a:rPr lang="en-IN" dirty="0"/>
              <a:t>Text Similarity</a:t>
            </a:r>
          </a:p>
        </p:txBody>
      </p:sp>
      <p:sp>
        <p:nvSpPr>
          <p:cNvPr id="3" name="Content Placeholder 2">
            <a:extLst>
              <a:ext uri="{FF2B5EF4-FFF2-40B4-BE49-F238E27FC236}">
                <a16:creationId xmlns:a16="http://schemas.microsoft.com/office/drawing/2014/main" id="{2E95D4ED-910C-41D7-6C3F-12A44A0B542F}"/>
              </a:ext>
            </a:extLst>
          </p:cNvPr>
          <p:cNvSpPr>
            <a:spLocks noGrp="1"/>
          </p:cNvSpPr>
          <p:nvPr>
            <p:ph idx="1"/>
          </p:nvPr>
        </p:nvSpPr>
        <p:spPr>
          <a:xfrm>
            <a:off x="838200" y="1452400"/>
            <a:ext cx="10515600" cy="4351338"/>
          </a:xfrm>
        </p:spPr>
        <p:txBody>
          <a:bodyPr/>
          <a:lstStyle/>
          <a:p>
            <a:r>
              <a:rPr lang="en-IN" dirty="0"/>
              <a:t>Matching Resume with the Job Skills (Hugging Face API)</a:t>
            </a:r>
          </a:p>
        </p:txBody>
      </p:sp>
      <p:pic>
        <p:nvPicPr>
          <p:cNvPr id="9" name="Picture 8">
            <a:extLst>
              <a:ext uri="{FF2B5EF4-FFF2-40B4-BE49-F238E27FC236}">
                <a16:creationId xmlns:a16="http://schemas.microsoft.com/office/drawing/2014/main" id="{E16DFA9E-A678-CABC-2691-E714A9FDADE0}"/>
              </a:ext>
            </a:extLst>
          </p:cNvPr>
          <p:cNvPicPr>
            <a:picLocks noChangeAspect="1"/>
          </p:cNvPicPr>
          <p:nvPr/>
        </p:nvPicPr>
        <p:blipFill>
          <a:blip r:embed="rId2"/>
          <a:stretch>
            <a:fillRect/>
          </a:stretch>
        </p:blipFill>
        <p:spPr>
          <a:xfrm>
            <a:off x="2197923" y="1985286"/>
            <a:ext cx="8205139" cy="4517017"/>
          </a:xfrm>
          <a:prstGeom prst="rect">
            <a:avLst/>
          </a:prstGeom>
        </p:spPr>
      </p:pic>
    </p:spTree>
    <p:extLst>
      <p:ext uri="{BB962C8B-B14F-4D97-AF65-F5344CB8AC3E}">
        <p14:creationId xmlns:p14="http://schemas.microsoft.com/office/powerpoint/2010/main" val="32571722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159A5-B1AF-EB74-45E8-D86E1D085D4D}"/>
              </a:ext>
            </a:extLst>
          </p:cNvPr>
          <p:cNvSpPr>
            <a:spLocks noGrp="1"/>
          </p:cNvSpPr>
          <p:nvPr>
            <p:ph type="title"/>
          </p:nvPr>
        </p:nvSpPr>
        <p:spPr/>
        <p:txBody>
          <a:bodyPr/>
          <a:lstStyle/>
          <a:p>
            <a:endParaRPr lang="en-US" dirty="0"/>
          </a:p>
        </p:txBody>
      </p:sp>
      <p:pic>
        <p:nvPicPr>
          <p:cNvPr id="7" name="Content Placeholder 6">
            <a:extLst>
              <a:ext uri="{FF2B5EF4-FFF2-40B4-BE49-F238E27FC236}">
                <a16:creationId xmlns:a16="http://schemas.microsoft.com/office/drawing/2014/main" id="{49F34F47-3A14-CA44-06DE-1352819DF698}"/>
              </a:ext>
            </a:extLst>
          </p:cNvPr>
          <p:cNvPicPr>
            <a:picLocks noGrp="1" noChangeAspect="1"/>
          </p:cNvPicPr>
          <p:nvPr>
            <p:ph idx="1"/>
          </p:nvPr>
        </p:nvPicPr>
        <p:blipFill>
          <a:blip r:embed="rId2"/>
          <a:stretch>
            <a:fillRect/>
          </a:stretch>
        </p:blipFill>
        <p:spPr>
          <a:xfrm>
            <a:off x="960638" y="2513157"/>
            <a:ext cx="9067014" cy="697463"/>
          </a:xfrm>
        </p:spPr>
      </p:pic>
      <p:pic>
        <p:nvPicPr>
          <p:cNvPr id="5" name="Picture 4">
            <a:extLst>
              <a:ext uri="{FF2B5EF4-FFF2-40B4-BE49-F238E27FC236}">
                <a16:creationId xmlns:a16="http://schemas.microsoft.com/office/drawing/2014/main" id="{328B0125-F2FC-7A88-BF50-419543975402}"/>
              </a:ext>
            </a:extLst>
          </p:cNvPr>
          <p:cNvPicPr>
            <a:picLocks noChangeAspect="1"/>
          </p:cNvPicPr>
          <p:nvPr/>
        </p:nvPicPr>
        <p:blipFill>
          <a:blip r:embed="rId3"/>
          <a:stretch>
            <a:fillRect/>
          </a:stretch>
        </p:blipFill>
        <p:spPr>
          <a:xfrm>
            <a:off x="960638" y="1795138"/>
            <a:ext cx="9525000" cy="533400"/>
          </a:xfrm>
          <a:prstGeom prst="rect">
            <a:avLst/>
          </a:prstGeom>
        </p:spPr>
      </p:pic>
      <p:sp>
        <p:nvSpPr>
          <p:cNvPr id="8" name="Content Placeholder 2">
            <a:extLst>
              <a:ext uri="{FF2B5EF4-FFF2-40B4-BE49-F238E27FC236}">
                <a16:creationId xmlns:a16="http://schemas.microsoft.com/office/drawing/2014/main" id="{C255390C-B17D-56AB-B822-A66DF6B6CCEB}"/>
              </a:ext>
            </a:extLst>
          </p:cNvPr>
          <p:cNvSpPr txBox="1">
            <a:spLocks/>
          </p:cNvSpPr>
          <p:nvPr/>
        </p:nvSpPr>
        <p:spPr>
          <a:xfrm>
            <a:off x="838200" y="3492354"/>
            <a:ext cx="10019189" cy="29033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Meaning of the word can be derived from the surrounding words, the surrounding words are called sentence.</a:t>
            </a:r>
          </a:p>
          <a:p>
            <a:r>
              <a:rPr lang="en-US" sz="2400" dirty="0"/>
              <a:t>Auto complete the missing words using the window of 3 words, 4 words</a:t>
            </a:r>
          </a:p>
          <a:p>
            <a:r>
              <a:rPr lang="en-US" sz="2400" dirty="0"/>
              <a:t>This type of problem also called self supervised because all you have is paragraph</a:t>
            </a:r>
          </a:p>
          <a:p>
            <a:r>
              <a:rPr lang="en-US" sz="2400" dirty="0"/>
              <a:t>Using the </a:t>
            </a:r>
            <a:r>
              <a:rPr lang="en-US" sz="2400" dirty="0" err="1"/>
              <a:t>backprogations</a:t>
            </a:r>
            <a:r>
              <a:rPr lang="en-US" sz="2400" dirty="0"/>
              <a:t> weights are adjusted.</a:t>
            </a:r>
          </a:p>
          <a:p>
            <a:endParaRPr lang="en-US" dirty="0"/>
          </a:p>
        </p:txBody>
      </p:sp>
    </p:spTree>
    <p:extLst>
      <p:ext uri="{BB962C8B-B14F-4D97-AF65-F5344CB8AC3E}">
        <p14:creationId xmlns:p14="http://schemas.microsoft.com/office/powerpoint/2010/main" val="21214839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0A091-B639-81C0-8744-CEBA6A5B3A2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FF03D30-201F-A0FD-9570-CD3E006873B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BF538F6-3C8F-6848-F6B3-30FE705D6C89}"/>
              </a:ext>
            </a:extLst>
          </p:cNvPr>
          <p:cNvPicPr>
            <a:picLocks noChangeAspect="1"/>
          </p:cNvPicPr>
          <p:nvPr/>
        </p:nvPicPr>
        <p:blipFill>
          <a:blip r:embed="rId2"/>
          <a:stretch>
            <a:fillRect/>
          </a:stretch>
        </p:blipFill>
        <p:spPr>
          <a:xfrm>
            <a:off x="726952" y="228046"/>
            <a:ext cx="10130438" cy="5989064"/>
          </a:xfrm>
          <a:prstGeom prst="rect">
            <a:avLst/>
          </a:prstGeom>
        </p:spPr>
      </p:pic>
    </p:spTree>
    <p:extLst>
      <p:ext uri="{BB962C8B-B14F-4D97-AF65-F5344CB8AC3E}">
        <p14:creationId xmlns:p14="http://schemas.microsoft.com/office/powerpoint/2010/main" val="22651762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3C23F-43EE-BAFC-C4BE-B531D00A7F6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1410ECD-0634-E7C6-706A-2296A44A908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9F13A8E-417E-6724-0DA4-1E3BB073F0D6}"/>
              </a:ext>
            </a:extLst>
          </p:cNvPr>
          <p:cNvPicPr>
            <a:picLocks noChangeAspect="1"/>
          </p:cNvPicPr>
          <p:nvPr/>
        </p:nvPicPr>
        <p:blipFill>
          <a:blip r:embed="rId2"/>
          <a:stretch>
            <a:fillRect/>
          </a:stretch>
        </p:blipFill>
        <p:spPr>
          <a:xfrm>
            <a:off x="838200" y="365125"/>
            <a:ext cx="10096500" cy="5762625"/>
          </a:xfrm>
          <a:prstGeom prst="rect">
            <a:avLst/>
          </a:prstGeom>
        </p:spPr>
      </p:pic>
    </p:spTree>
    <p:extLst>
      <p:ext uri="{BB962C8B-B14F-4D97-AF65-F5344CB8AC3E}">
        <p14:creationId xmlns:p14="http://schemas.microsoft.com/office/powerpoint/2010/main" val="24896470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5B73E-0EF5-E995-36EA-7E2E5CE04D2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C13B75E-36F0-F244-2DC7-061ADCB6ECE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530565A-332F-CA05-C7C1-992D8E8B890B}"/>
              </a:ext>
            </a:extLst>
          </p:cNvPr>
          <p:cNvPicPr>
            <a:picLocks noChangeAspect="1"/>
          </p:cNvPicPr>
          <p:nvPr/>
        </p:nvPicPr>
        <p:blipFill>
          <a:blip r:embed="rId2"/>
          <a:stretch>
            <a:fillRect/>
          </a:stretch>
        </p:blipFill>
        <p:spPr>
          <a:xfrm>
            <a:off x="838200" y="500063"/>
            <a:ext cx="10067925" cy="5676900"/>
          </a:xfrm>
          <a:prstGeom prst="rect">
            <a:avLst/>
          </a:prstGeom>
        </p:spPr>
      </p:pic>
    </p:spTree>
    <p:extLst>
      <p:ext uri="{BB962C8B-B14F-4D97-AF65-F5344CB8AC3E}">
        <p14:creationId xmlns:p14="http://schemas.microsoft.com/office/powerpoint/2010/main" val="4375262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2D7A3-6972-6BA3-26AE-3155637B6E3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022E898-30F0-82DA-A35F-74614EEC057B}"/>
              </a:ext>
            </a:extLst>
          </p:cNvPr>
          <p:cNvSpPr>
            <a:spLocks noGrp="1"/>
          </p:cNvSpPr>
          <p:nvPr>
            <p:ph idx="1"/>
          </p:nvPr>
        </p:nvSpPr>
        <p:spPr>
          <a:xfrm>
            <a:off x="838200" y="4540285"/>
            <a:ext cx="10515600" cy="1636677"/>
          </a:xfrm>
        </p:spPr>
        <p:txBody>
          <a:bodyPr/>
          <a:lstStyle/>
          <a:p>
            <a:r>
              <a:rPr lang="en-US" dirty="0"/>
              <a:t>This techniques convert word to vectors which allow computer to do lot of mathematics with it</a:t>
            </a:r>
          </a:p>
          <a:p>
            <a:endParaRPr lang="en-US" dirty="0"/>
          </a:p>
        </p:txBody>
      </p:sp>
      <p:pic>
        <p:nvPicPr>
          <p:cNvPr id="5" name="Picture 4">
            <a:extLst>
              <a:ext uri="{FF2B5EF4-FFF2-40B4-BE49-F238E27FC236}">
                <a16:creationId xmlns:a16="http://schemas.microsoft.com/office/drawing/2014/main" id="{4857E805-8057-9985-01C1-52AB939EE6AF}"/>
              </a:ext>
            </a:extLst>
          </p:cNvPr>
          <p:cNvPicPr>
            <a:picLocks noChangeAspect="1"/>
          </p:cNvPicPr>
          <p:nvPr/>
        </p:nvPicPr>
        <p:blipFill>
          <a:blip r:embed="rId2"/>
          <a:stretch>
            <a:fillRect/>
          </a:stretch>
        </p:blipFill>
        <p:spPr>
          <a:xfrm>
            <a:off x="969994" y="281542"/>
            <a:ext cx="8715544" cy="4175161"/>
          </a:xfrm>
          <a:prstGeom prst="rect">
            <a:avLst/>
          </a:prstGeom>
        </p:spPr>
      </p:pic>
    </p:spTree>
    <p:extLst>
      <p:ext uri="{BB962C8B-B14F-4D97-AF65-F5344CB8AC3E}">
        <p14:creationId xmlns:p14="http://schemas.microsoft.com/office/powerpoint/2010/main" val="7067516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631B3-B7C6-A75F-19DD-1C2C72CBDF3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7D03C3F-528F-2F5A-B632-F58D8DDD8C7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1CF257D-903E-58A9-2526-E891389202DE}"/>
              </a:ext>
            </a:extLst>
          </p:cNvPr>
          <p:cNvPicPr>
            <a:picLocks noChangeAspect="1"/>
          </p:cNvPicPr>
          <p:nvPr/>
        </p:nvPicPr>
        <p:blipFill>
          <a:blip r:embed="rId2"/>
          <a:stretch>
            <a:fillRect/>
          </a:stretch>
        </p:blipFill>
        <p:spPr>
          <a:xfrm>
            <a:off x="1171621" y="532383"/>
            <a:ext cx="8410575" cy="4514850"/>
          </a:xfrm>
          <a:prstGeom prst="rect">
            <a:avLst/>
          </a:prstGeom>
        </p:spPr>
      </p:pic>
    </p:spTree>
    <p:extLst>
      <p:ext uri="{BB962C8B-B14F-4D97-AF65-F5344CB8AC3E}">
        <p14:creationId xmlns:p14="http://schemas.microsoft.com/office/powerpoint/2010/main" val="404025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7B3C9-76D2-9454-9B52-B6CCBC67A646}"/>
              </a:ext>
            </a:extLst>
          </p:cNvPr>
          <p:cNvSpPr>
            <a:spLocks noGrp="1"/>
          </p:cNvSpPr>
          <p:nvPr>
            <p:ph type="title"/>
          </p:nvPr>
        </p:nvSpPr>
        <p:spPr/>
        <p:txBody>
          <a:bodyPr/>
          <a:lstStyle/>
          <a:p>
            <a:r>
              <a:rPr lang="en-IN" dirty="0"/>
              <a:t>Text Similarity</a:t>
            </a:r>
          </a:p>
        </p:txBody>
      </p:sp>
      <p:sp>
        <p:nvSpPr>
          <p:cNvPr id="3" name="Content Placeholder 2">
            <a:extLst>
              <a:ext uri="{FF2B5EF4-FFF2-40B4-BE49-F238E27FC236}">
                <a16:creationId xmlns:a16="http://schemas.microsoft.com/office/drawing/2014/main" id="{2E95D4ED-910C-41D7-6C3F-12A44A0B542F}"/>
              </a:ext>
            </a:extLst>
          </p:cNvPr>
          <p:cNvSpPr>
            <a:spLocks noGrp="1"/>
          </p:cNvSpPr>
          <p:nvPr>
            <p:ph idx="1"/>
          </p:nvPr>
        </p:nvSpPr>
        <p:spPr>
          <a:xfrm>
            <a:off x="838200" y="1452400"/>
            <a:ext cx="10515600" cy="4351338"/>
          </a:xfrm>
        </p:spPr>
        <p:txBody>
          <a:bodyPr/>
          <a:lstStyle/>
          <a:p>
            <a:r>
              <a:rPr lang="en-IN" dirty="0"/>
              <a:t>Matching Resume with the Job Skills (Hugging Face API)</a:t>
            </a:r>
          </a:p>
        </p:txBody>
      </p:sp>
      <p:pic>
        <p:nvPicPr>
          <p:cNvPr id="5" name="Picture 4">
            <a:extLst>
              <a:ext uri="{FF2B5EF4-FFF2-40B4-BE49-F238E27FC236}">
                <a16:creationId xmlns:a16="http://schemas.microsoft.com/office/drawing/2014/main" id="{D1B217AF-ACEB-7CDF-58C8-5BBBAAD5C3A8}"/>
              </a:ext>
            </a:extLst>
          </p:cNvPr>
          <p:cNvPicPr>
            <a:picLocks noChangeAspect="1"/>
          </p:cNvPicPr>
          <p:nvPr/>
        </p:nvPicPr>
        <p:blipFill>
          <a:blip r:embed="rId2"/>
          <a:stretch>
            <a:fillRect/>
          </a:stretch>
        </p:blipFill>
        <p:spPr>
          <a:xfrm>
            <a:off x="1242054" y="1952665"/>
            <a:ext cx="8480444" cy="4408414"/>
          </a:xfrm>
          <a:prstGeom prst="rect">
            <a:avLst/>
          </a:prstGeom>
        </p:spPr>
      </p:pic>
    </p:spTree>
    <p:extLst>
      <p:ext uri="{BB962C8B-B14F-4D97-AF65-F5344CB8AC3E}">
        <p14:creationId xmlns:p14="http://schemas.microsoft.com/office/powerpoint/2010/main" val="2779218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E1B56-E1ED-3D34-0A38-2563C17B2DC2}"/>
              </a:ext>
            </a:extLst>
          </p:cNvPr>
          <p:cNvSpPr>
            <a:spLocks noGrp="1"/>
          </p:cNvSpPr>
          <p:nvPr>
            <p:ph type="title"/>
          </p:nvPr>
        </p:nvSpPr>
        <p:spPr/>
        <p:txBody>
          <a:bodyPr/>
          <a:lstStyle/>
          <a:p>
            <a:r>
              <a:rPr lang="en-IN" dirty="0"/>
              <a:t>Information Extraction</a:t>
            </a:r>
          </a:p>
        </p:txBody>
      </p:sp>
      <p:sp>
        <p:nvSpPr>
          <p:cNvPr id="3" name="Content Placeholder 2">
            <a:extLst>
              <a:ext uri="{FF2B5EF4-FFF2-40B4-BE49-F238E27FC236}">
                <a16:creationId xmlns:a16="http://schemas.microsoft.com/office/drawing/2014/main" id="{C7BE9E80-5D9B-FDFB-8668-D83A5556F173}"/>
              </a:ext>
            </a:extLst>
          </p:cNvPr>
          <p:cNvSpPr>
            <a:spLocks noGrp="1"/>
          </p:cNvSpPr>
          <p:nvPr>
            <p:ph idx="1"/>
          </p:nvPr>
        </p:nvSpPr>
        <p:spPr/>
        <p:txBody>
          <a:bodyPr/>
          <a:lstStyle/>
          <a:p>
            <a:r>
              <a:rPr lang="en-IN" dirty="0"/>
              <a:t>Fight </a:t>
            </a:r>
            <a:r>
              <a:rPr lang="en-IN" dirty="0" err="1"/>
              <a:t>itenary</a:t>
            </a:r>
            <a:r>
              <a:rPr lang="en-IN" dirty="0"/>
              <a:t> in email and </a:t>
            </a:r>
            <a:r>
              <a:rPr lang="en-IN" dirty="0" err="1"/>
              <a:t>gmail</a:t>
            </a:r>
            <a:r>
              <a:rPr lang="en-IN" dirty="0"/>
              <a:t> will derive take off, </a:t>
            </a:r>
          </a:p>
          <a:p>
            <a:r>
              <a:rPr lang="en-IN" dirty="0"/>
              <a:t>Google news shows trending topics are automatically </a:t>
            </a:r>
            <a:r>
              <a:rPr lang="en-IN" dirty="0" err="1"/>
              <a:t>exytacted</a:t>
            </a:r>
            <a:endParaRPr lang="en-IN" dirty="0"/>
          </a:p>
        </p:txBody>
      </p:sp>
      <p:pic>
        <p:nvPicPr>
          <p:cNvPr id="5" name="Picture 4">
            <a:extLst>
              <a:ext uri="{FF2B5EF4-FFF2-40B4-BE49-F238E27FC236}">
                <a16:creationId xmlns:a16="http://schemas.microsoft.com/office/drawing/2014/main" id="{87D34B5A-703A-B59C-D8E9-D5C435976BC5}"/>
              </a:ext>
            </a:extLst>
          </p:cNvPr>
          <p:cNvPicPr>
            <a:picLocks noChangeAspect="1"/>
          </p:cNvPicPr>
          <p:nvPr/>
        </p:nvPicPr>
        <p:blipFill>
          <a:blip r:embed="rId2"/>
          <a:stretch>
            <a:fillRect/>
          </a:stretch>
        </p:blipFill>
        <p:spPr>
          <a:xfrm>
            <a:off x="2593808" y="2968665"/>
            <a:ext cx="5959356" cy="3208298"/>
          </a:xfrm>
          <a:prstGeom prst="rect">
            <a:avLst/>
          </a:prstGeom>
        </p:spPr>
      </p:pic>
    </p:spTree>
    <p:extLst>
      <p:ext uri="{BB962C8B-B14F-4D97-AF65-F5344CB8AC3E}">
        <p14:creationId xmlns:p14="http://schemas.microsoft.com/office/powerpoint/2010/main" val="2843729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AFA27-43D6-4992-22F4-8CD47096323E}"/>
              </a:ext>
            </a:extLst>
          </p:cNvPr>
          <p:cNvSpPr>
            <a:spLocks noGrp="1"/>
          </p:cNvSpPr>
          <p:nvPr>
            <p:ph type="title"/>
          </p:nvPr>
        </p:nvSpPr>
        <p:spPr/>
        <p:txBody>
          <a:bodyPr/>
          <a:lstStyle/>
          <a:p>
            <a:r>
              <a:rPr lang="en-IN" dirty="0"/>
              <a:t>Information Extraction</a:t>
            </a:r>
          </a:p>
        </p:txBody>
      </p:sp>
      <p:sp>
        <p:nvSpPr>
          <p:cNvPr id="3" name="Content Placeholder 2">
            <a:extLst>
              <a:ext uri="{FF2B5EF4-FFF2-40B4-BE49-F238E27FC236}">
                <a16:creationId xmlns:a16="http://schemas.microsoft.com/office/drawing/2014/main" id="{A0DAA5EC-809D-F2D6-E657-B06F5650B40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A12FDFA-2478-6CC8-80BA-4BA7B8ED529D}"/>
              </a:ext>
            </a:extLst>
          </p:cNvPr>
          <p:cNvPicPr>
            <a:picLocks noChangeAspect="1"/>
          </p:cNvPicPr>
          <p:nvPr/>
        </p:nvPicPr>
        <p:blipFill>
          <a:blip r:embed="rId2"/>
          <a:stretch>
            <a:fillRect/>
          </a:stretch>
        </p:blipFill>
        <p:spPr>
          <a:xfrm>
            <a:off x="2000590" y="1282209"/>
            <a:ext cx="5818461" cy="5438170"/>
          </a:xfrm>
          <a:prstGeom prst="rect">
            <a:avLst/>
          </a:prstGeom>
        </p:spPr>
      </p:pic>
    </p:spTree>
    <p:extLst>
      <p:ext uri="{BB962C8B-B14F-4D97-AF65-F5344CB8AC3E}">
        <p14:creationId xmlns:p14="http://schemas.microsoft.com/office/powerpoint/2010/main" val="3934019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26101</TotalTime>
  <Words>807</Words>
  <Application>Microsoft Office PowerPoint</Application>
  <PresentationFormat>Widescreen</PresentationFormat>
  <Paragraphs>60</Paragraphs>
  <Slides>65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Arial</vt:lpstr>
      <vt:lpstr>Calibri</vt:lpstr>
      <vt:lpstr>Calibri Light</vt:lpstr>
      <vt:lpstr>Roboto</vt:lpstr>
      <vt:lpstr>Söhne</vt:lpstr>
      <vt:lpstr>Office Theme</vt:lpstr>
      <vt:lpstr>NLP</vt:lpstr>
      <vt:lpstr>PowerPoint Presentation</vt:lpstr>
      <vt:lpstr>Text Classification</vt:lpstr>
      <vt:lpstr>Text Classification</vt:lpstr>
      <vt:lpstr>Text Classification</vt:lpstr>
      <vt:lpstr>Text Similarity</vt:lpstr>
      <vt:lpstr>Text Similarity</vt:lpstr>
      <vt:lpstr>Information Extraction</vt:lpstr>
      <vt:lpstr>Information Extraction</vt:lpstr>
      <vt:lpstr>Information Retrieval</vt:lpstr>
      <vt:lpstr>ChatBOT</vt:lpstr>
      <vt:lpstr>Machine Translation</vt:lpstr>
      <vt:lpstr>Machine Translation</vt:lpstr>
      <vt:lpstr>Language Model</vt:lpstr>
      <vt:lpstr>Text Summarization</vt:lpstr>
      <vt:lpstr>PowerPoint Presentation</vt:lpstr>
      <vt:lpstr>Text Classification</vt:lpstr>
      <vt:lpstr>PowerPoint Presentation</vt:lpstr>
      <vt:lpstr>Text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Sentence and Word Tokenanization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Word Embedding</vt:lpstr>
      <vt:lpstr>Word Embedding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NLP</dc:title>
  <dc:creator>Shanu Agrawal</dc:creator>
  <cp:lastModifiedBy>Shanu Agrawal</cp:lastModifiedBy>
  <cp:revision>5</cp:revision>
  <dcterms:created xsi:type="dcterms:W3CDTF">2023-09-13T04:41:59Z</dcterms:created>
  <dcterms:modified xsi:type="dcterms:W3CDTF">2024-01-24T04:11:35Z</dcterms:modified>
</cp:coreProperties>
</file>